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8" r:id="rId9"/>
    <p:sldId id="264" r:id="rId10"/>
    <p:sldId id="265" r:id="rId11"/>
    <p:sldId id="266" r:id="rId12"/>
    <p:sldId id="267" r:id="rId13"/>
    <p:sldId id="270" r:id="rId14"/>
    <p:sldId id="269" r:id="rId15"/>
    <p:sldId id="271" r:id="rId16"/>
    <p:sldId id="272" r:id="rId17"/>
    <p:sldId id="276" r:id="rId18"/>
    <p:sldId id="277" r:id="rId19"/>
    <p:sldId id="278" r:id="rId20"/>
    <p:sldId id="279" r:id="rId21"/>
    <p:sldId id="275" r:id="rId22"/>
    <p:sldId id="281" r:id="rId23"/>
    <p:sldId id="282" r:id="rId24"/>
    <p:sldId id="283" r:id="rId25"/>
    <p:sldId id="280" r:id="rId26"/>
    <p:sldId id="273" r:id="rId27"/>
    <p:sldId id="274" r:id="rId28"/>
    <p:sldId id="284" r:id="rId29"/>
    <p:sldId id="287" r:id="rId30"/>
    <p:sldId id="288" r:id="rId31"/>
    <p:sldId id="289" r:id="rId32"/>
    <p:sldId id="290" r:id="rId33"/>
    <p:sldId id="292" r:id="rId34"/>
    <p:sldId id="291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285" r:id="rId56"/>
    <p:sldId id="286" r:id="rId57"/>
    <p:sldId id="313" r:id="rId58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953" autoAdjust="0"/>
  </p:normalViewPr>
  <p:slideViewPr>
    <p:cSldViewPr>
      <p:cViewPr>
        <p:scale>
          <a:sx n="81" d="100"/>
          <a:sy n="81" d="100"/>
        </p:scale>
        <p:origin x="-11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859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BCC0D-77E6-4CBA-8716-6798CE5317B9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9E3B4A-C146-468B-8476-711B7977CDE3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0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239000" y="676275"/>
            <a:ext cx="2159000" cy="60975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676275"/>
            <a:ext cx="6324600" cy="60975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C75A1-A503-4749-969B-02A4D18E92E7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65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2C0E1-8B69-45AD-9BB8-97144012F680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38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21F6-2E43-45E6-9A9D-A08FBD23967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7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56200" y="2200275"/>
            <a:ext cx="4241800" cy="45735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398990-822A-4EF8-9B2E-3D1486F3899D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37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E409B-F440-4923-BCC8-5B5436BDC51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7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79816-CC44-4CCC-8893-D783E62DF0D8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6FB97-BA9C-42EF-A18E-5674C92D4D2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594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1FD87-D8DD-4656-9DC9-BE4B4624D322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64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52359-8D05-4326-A0CA-C89B39D76CC6}" type="slidenum">
              <a:rPr lang="en-US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41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676275"/>
            <a:ext cx="8636000" cy="127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200275"/>
            <a:ext cx="8636000" cy="457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942138"/>
            <a:ext cx="2117725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70275" y="6942138"/>
            <a:ext cx="3219450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80275" y="6942138"/>
            <a:ext cx="2119313" cy="50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B73956-2B59-4E83-AA06-EA996E39DD0A}" type="slidenum">
              <a:rPr lang="en-US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Beispiele/Arche/DTD/Arche.dtd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Beispiele/Arche/XML%20Schema/arche.x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Beispiele/Arche/XML%20Schema/arche.xs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w3.org/TR/xmlschema-2/" TargetMode="Externa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Beispiele/Beispiel%20XML-Schemadokumentation/cst_letter.xsd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Beispiele/Arche/RelaxNG/arche.x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hyperlink" Target="Beispiele/Arche/RelaxNG/Arche.rn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hyperlink" Target="Beispiele/Arche/RelaxNG/Arche.rnc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o.org/iso/iso_catalogue/catalogue_tc/catalogue_detail.htm?csnumber=41009" TargetMode="External"/><Relationship Id="rId2" Type="http://schemas.openxmlformats.org/officeDocument/2006/relationships/hyperlink" Target="http://www.w3.org/TR/2000/REC-xml-20001006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Beispiele/Arche/DTD/arche.x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800100" y="2801545"/>
            <a:ext cx="8559800" cy="1219200"/>
          </a:xfrm>
        </p:spPr>
        <p:txBody>
          <a:bodyPr lIns="0" tIns="0" rIns="0" bIns="0" anchor="t"/>
          <a:lstStyle/>
          <a:p>
            <a:r>
              <a:rPr lang="de-DE" sz="4800" b="1" dirty="0" smtClean="0">
                <a:latin typeface="TheSansOffice" pitchFamily="34" charset="0"/>
              </a:rPr>
              <a:t>Gültige Dokumente = korrekte Dokumente?</a:t>
            </a:r>
            <a:br>
              <a:rPr lang="de-DE" sz="4800" b="1" dirty="0" smtClean="0">
                <a:latin typeface="TheSansOffice" pitchFamily="34" charset="0"/>
              </a:rPr>
            </a:br>
            <a:r>
              <a:rPr lang="de-DE" sz="4800" b="1" dirty="0" smtClean="0">
                <a:latin typeface="TheSansOffice" pitchFamily="34" charset="0"/>
              </a:rPr>
              <a:t/>
            </a:r>
            <a:br>
              <a:rPr lang="de-DE" sz="4800" b="1" dirty="0" smtClean="0">
                <a:latin typeface="TheSansOffice" pitchFamily="34" charset="0"/>
              </a:rPr>
            </a:br>
            <a:endParaRPr lang="en-US" sz="4800" dirty="0">
              <a:solidFill>
                <a:srgbClr val="000000"/>
              </a:solidFill>
              <a:latin typeface="TheSansOffice" pitchFamily="34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09738" y="4568824"/>
            <a:ext cx="6731000" cy="1761455"/>
          </a:xfrm>
        </p:spPr>
        <p:txBody>
          <a:bodyPr lIns="0" tIns="0" rIns="0" bIns="0"/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de-DE" sz="2400" b="1" dirty="0" smtClean="0">
                <a:latin typeface="TheSansOffice" pitchFamily="34" charset="0"/>
              </a:rPr>
              <a:t>Qualitätssicherung von XML-Dateien: 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de-DE" sz="2400" b="1" dirty="0" smtClean="0">
                <a:latin typeface="TheSansOffice" pitchFamily="34" charset="0"/>
              </a:rPr>
              <a:t>DTD - Schema - </a:t>
            </a:r>
            <a:r>
              <a:rPr lang="de-DE" sz="2400" b="1" dirty="0" err="1" smtClean="0">
                <a:latin typeface="TheSansOffice" pitchFamily="34" charset="0"/>
              </a:rPr>
              <a:t>Schematron</a:t>
            </a:r>
            <a:r>
              <a:rPr lang="de-DE" sz="2400" b="1" dirty="0" smtClean="0">
                <a:latin typeface="TheSansOffice" pitchFamily="34" charset="0"/>
              </a:rPr>
              <a:t> – </a:t>
            </a:r>
            <a:r>
              <a:rPr lang="de-DE" sz="2400" b="1" dirty="0" err="1" smtClean="0">
                <a:latin typeface="TheSansOffice" pitchFamily="34" charset="0"/>
              </a:rPr>
              <a:t>RelaxNG</a:t>
            </a:r>
            <a:endParaRPr lang="de-DE" sz="2400" b="1" dirty="0" smtClean="0">
              <a:latin typeface="TheSansOffice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de-DE" sz="2400" b="1" i="1" dirty="0">
              <a:solidFill>
                <a:srgbClr val="000000"/>
              </a:solidFill>
              <a:latin typeface="TheSansOffice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fld id="{AD636EAC-042D-4873-BD90-DB191963ECAC}" type="datetime2">
              <a:rPr lang="de-DE" sz="2000" b="1" i="1" smtClean="0">
                <a:solidFill>
                  <a:srgbClr val="000000"/>
                </a:solidFill>
                <a:latin typeface="TheSansOffice" pitchFamily="34" charset="0"/>
              </a:rPr>
              <a:t>Donnerstag, 24. Mai 2012</a:t>
            </a:fld>
            <a:endParaRPr lang="en-US" sz="2000" b="1" i="1" dirty="0">
              <a:solidFill>
                <a:srgbClr val="000000"/>
              </a:solidFill>
              <a:latin typeface="TheSansOffice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4803651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</a:t>
            </a:r>
            <a:r>
              <a:rPr lang="en-US" sz="1300" b="1" i="1" dirty="0">
                <a:solidFill>
                  <a:srgbClr val="FFFFFF"/>
                </a:solidFill>
                <a:latin typeface="Arial" charset="0"/>
              </a:rPr>
              <a:t>Pineda </a:t>
            </a:r>
            <a:r>
              <a:rPr lang="de-DE" sz="1300" b="1" i="1" dirty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>
                <a:solidFill>
                  <a:srgbClr val="FFFFFF"/>
                </a:solidFill>
                <a:latin typeface="Arial" charset="0"/>
              </a:rPr>
              <a:t>data2type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DTD-Beispiel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6" y="1217712"/>
            <a:ext cx="6604000" cy="547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Probleme bei DTDs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marL="342900" indent="-342900" algn="l">
              <a:lnSpc>
                <a:spcPct val="95000"/>
              </a:lnSpc>
              <a:spcBef>
                <a:spcPct val="0"/>
              </a:spcBef>
              <a:buFont typeface="TheSansOffice" pitchFamily="34" charset="0"/>
              <a:buChar char="›"/>
            </a:pP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</a:rPr>
              <a:t>In der W3C Recommendation </a:t>
            </a:r>
            <a:r>
              <a:rPr lang="en-US" sz="2100" dirty="0" err="1" smtClean="0">
                <a:solidFill>
                  <a:srgbClr val="000000"/>
                </a:solidFill>
                <a:latin typeface="TheSansOffice" pitchFamily="34" charset="0"/>
              </a:rPr>
              <a:t>keine</a:t>
            </a: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heSansOffice" pitchFamily="34" charset="0"/>
              </a:rPr>
              <a:t>Namensraumunterstützung</a:t>
            </a:r>
            <a:endParaRPr lang="en-US" sz="2100" dirty="0" smtClean="0">
              <a:solidFill>
                <a:srgbClr val="000000"/>
              </a:solidFill>
              <a:latin typeface="TheSansOffice" pitchFamily="34" charset="0"/>
            </a:endParaRPr>
          </a:p>
          <a:p>
            <a:pPr marL="342900" indent="-342900" algn="l">
              <a:lnSpc>
                <a:spcPct val="95000"/>
              </a:lnSpc>
              <a:spcBef>
                <a:spcPct val="0"/>
              </a:spcBef>
              <a:buFont typeface="TheSansOffice" pitchFamily="34" charset="0"/>
              <a:buChar char="›"/>
            </a:pPr>
            <a:r>
              <a:rPr lang="de-DE" sz="2100" dirty="0" smtClean="0">
                <a:solidFill>
                  <a:srgbClr val="000000"/>
                </a:solidFill>
                <a:latin typeface="TheSansOffice" pitchFamily="34" charset="0"/>
              </a:rPr>
              <a:t>Kaum Datentypen.</a:t>
            </a:r>
          </a:p>
          <a:p>
            <a:pPr marL="342900" indent="-342900" algn="l">
              <a:lnSpc>
                <a:spcPct val="95000"/>
              </a:lnSpc>
              <a:spcBef>
                <a:spcPct val="0"/>
              </a:spcBef>
              <a:buFont typeface="TheSansOffice" pitchFamily="34" charset="0"/>
              <a:buChar char="›"/>
            </a:pPr>
            <a:r>
              <a:rPr lang="de-DE" sz="2100" dirty="0" smtClean="0">
                <a:solidFill>
                  <a:srgbClr val="000000"/>
                </a:solidFill>
                <a:latin typeface="TheSansOffice" pitchFamily="34" charset="0"/>
              </a:rPr>
              <a:t>Unterschied zwischen einfachen Datentypen bei Attributen und Elementen. Zum Beispiel keine geschlossene Liste für Elementinhalte möglich.</a:t>
            </a:r>
          </a:p>
          <a:p>
            <a:pPr marL="363538" indent="-363538" algn="l">
              <a:buFont typeface="TheSansOffice" pitchFamily="34" charset="0"/>
              <a:buChar char="›"/>
            </a:pPr>
            <a:r>
              <a:rPr lang="de-DE" sz="2100" dirty="0" smtClean="0">
                <a:solidFill>
                  <a:srgbClr val="000000"/>
                </a:solidFill>
                <a:latin typeface="TheSansOffice" pitchFamily="34" charset="0"/>
              </a:rPr>
              <a:t>Keine XML‐Syntax in den DTDs.</a:t>
            </a:r>
          </a:p>
          <a:p>
            <a:pPr marL="342900" indent="-342900" algn="l">
              <a:lnSpc>
                <a:spcPct val="95000"/>
              </a:lnSpc>
              <a:spcBef>
                <a:spcPct val="0"/>
              </a:spcBef>
              <a:buFont typeface="TheSansOffice" pitchFamily="34" charset="0"/>
              <a:buChar char="›"/>
            </a:pPr>
            <a:r>
              <a:rPr lang="de-DE" sz="2100" dirty="0" smtClean="0">
                <a:solidFill>
                  <a:srgbClr val="000000"/>
                </a:solidFill>
                <a:latin typeface="TheSansOffice" pitchFamily="34" charset="0"/>
              </a:rPr>
              <a:t>Keine Zuordnung von Kommentaren möglich.</a:t>
            </a:r>
          </a:p>
          <a:p>
            <a:pPr marL="342900" indent="-342900" algn="l">
              <a:lnSpc>
                <a:spcPct val="95000"/>
              </a:lnSpc>
              <a:spcBef>
                <a:spcPct val="0"/>
              </a:spcBef>
              <a:buFont typeface="TheSansOffice" pitchFamily="34" charset="0"/>
              <a:buChar char="›"/>
            </a:pPr>
            <a:r>
              <a:rPr lang="de-DE" sz="2100" dirty="0" smtClean="0">
                <a:solidFill>
                  <a:srgbClr val="000000"/>
                </a:solidFill>
                <a:latin typeface="TheSansOffice" pitchFamily="34" charset="0"/>
              </a:rPr>
              <a:t>Keine Weiterentwicklung des Standards.</a:t>
            </a:r>
          </a:p>
          <a:p>
            <a:pPr marL="342900" indent="-342900" algn="l">
              <a:lnSpc>
                <a:spcPct val="95000"/>
              </a:lnSpc>
              <a:spcBef>
                <a:spcPct val="0"/>
              </a:spcBef>
              <a:buFont typeface="TheSansOffice" pitchFamily="34" charset="0"/>
              <a:buChar char="›"/>
            </a:pPr>
            <a:r>
              <a:rPr lang="de-DE" sz="2100" dirty="0" smtClean="0">
                <a:solidFill>
                  <a:srgbClr val="000000"/>
                </a:solidFill>
                <a:latin typeface="TheSansOffice" pitchFamily="34" charset="0"/>
              </a:rPr>
              <a:t>Neuere Software unterstützt oft keine DTDs. </a:t>
            </a:r>
          </a:p>
          <a:p>
            <a:pPr marL="342900" indent="-342900" algn="l">
              <a:lnSpc>
                <a:spcPct val="95000"/>
              </a:lnSpc>
              <a:spcBef>
                <a:spcPct val="0"/>
              </a:spcBef>
              <a:buFont typeface="TheSansOffice" pitchFamily="34" charset="0"/>
              <a:buChar char="›"/>
            </a:pPr>
            <a:r>
              <a:rPr lang="de-DE" sz="2100" dirty="0" smtClean="0">
                <a:solidFill>
                  <a:srgbClr val="000000"/>
                </a:solidFill>
                <a:latin typeface="TheSansOffice" pitchFamily="34" charset="0"/>
              </a:rPr>
              <a:t>Rekursionen </a:t>
            </a:r>
            <a:r>
              <a:rPr lang="de-DE" sz="2100" smtClean="0">
                <a:solidFill>
                  <a:srgbClr val="000000"/>
                </a:solidFill>
                <a:latin typeface="TheSansOffice" pitchFamily="34" charset="0"/>
              </a:rPr>
              <a:t>können nicht </a:t>
            </a:r>
            <a:r>
              <a:rPr lang="de-DE" sz="2100" dirty="0" smtClean="0">
                <a:solidFill>
                  <a:srgbClr val="000000"/>
                </a:solidFill>
                <a:latin typeface="TheSansOffice" pitchFamily="34" charset="0"/>
              </a:rPr>
              <a:t>ausgeschlossen werden.</a:t>
            </a:r>
          </a:p>
          <a:p>
            <a:pPr marL="342900" indent="-342900" algn="l">
              <a:lnSpc>
                <a:spcPct val="95000"/>
              </a:lnSpc>
              <a:spcBef>
                <a:spcPct val="0"/>
              </a:spcBef>
              <a:buFont typeface="TheSansOffice" pitchFamily="34" charset="0"/>
              <a:buChar char="›"/>
            </a:pPr>
            <a:r>
              <a:rPr lang="de-DE" sz="2100" dirty="0" smtClean="0">
                <a:solidFill>
                  <a:srgbClr val="000000"/>
                </a:solidFill>
                <a:latin typeface="TheSansOffice" pitchFamily="34" charset="0"/>
              </a:rPr>
              <a:t>…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3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Vorteile von DTDs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marL="342900" indent="-342900" algn="l">
              <a:lnSpc>
                <a:spcPct val="95000"/>
              </a:lnSpc>
              <a:spcBef>
                <a:spcPct val="0"/>
              </a:spcBef>
              <a:buFont typeface="TheSansOffice" pitchFamily="34" charset="0"/>
              <a:buChar char="›"/>
            </a:pPr>
            <a:r>
              <a:rPr lang="de-DE" sz="2100" dirty="0" smtClean="0">
                <a:solidFill>
                  <a:srgbClr val="000000"/>
                </a:solidFill>
                <a:latin typeface="TheSansOffice" pitchFamily="34" charset="0"/>
              </a:rPr>
              <a:t>Sehr einfach zu erlernen.</a:t>
            </a:r>
          </a:p>
          <a:p>
            <a:pPr marL="342900" indent="-342900" algn="l">
              <a:lnSpc>
                <a:spcPct val="95000"/>
              </a:lnSpc>
              <a:spcBef>
                <a:spcPct val="0"/>
              </a:spcBef>
              <a:buFont typeface="TheSansOffice" pitchFamily="34" charset="0"/>
              <a:buChar char="›"/>
            </a:pPr>
            <a:endParaRPr lang="de-DE" sz="2100" dirty="0" smtClean="0">
              <a:solidFill>
                <a:srgbClr val="000000"/>
              </a:solidFill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XML Schema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tabLst>
                <a:tab pos="0" algn="l"/>
              </a:tabLst>
            </a:pPr>
            <a:r>
              <a:rPr lang="de-DE" sz="2400" b="0" dirty="0" smtClean="0">
                <a:latin typeface="TheSansOffice" pitchFamily="34" charset="0"/>
              </a:rPr>
              <a:t>Am 2.Mai 2002 wurde vom W3C nach einer zweijährigen Entwicklungszeit die </a:t>
            </a:r>
            <a:r>
              <a:rPr lang="de-DE" sz="2400" b="0" dirty="0" err="1" smtClean="0">
                <a:latin typeface="TheSansOffice" pitchFamily="34" charset="0"/>
              </a:rPr>
              <a:t>Recommendation</a:t>
            </a:r>
            <a:r>
              <a:rPr lang="de-DE" sz="2400" b="0" dirty="0" smtClean="0">
                <a:latin typeface="TheSansOffice" pitchFamily="34" charset="0"/>
              </a:rPr>
              <a:t> für XML‐Schema verabschiedet.</a:t>
            </a:r>
          </a:p>
          <a:p>
            <a:pPr algn="l"/>
            <a:endParaRPr lang="de-DE" sz="2400" b="0" dirty="0" smtClean="0">
              <a:latin typeface="TheSansOffice" pitchFamily="34" charset="0"/>
            </a:endParaRPr>
          </a:p>
          <a:p>
            <a:pPr algn="l"/>
            <a:r>
              <a:rPr lang="de-DE" sz="2400" b="0" dirty="0" smtClean="0">
                <a:latin typeface="TheSansOffice" pitchFamily="34" charset="0"/>
              </a:rPr>
              <a:t>Schemata sind mächtiger als DTDs und bieten mehr Möglichkeiten Datenkontrolle als DTDs. </a:t>
            </a:r>
          </a:p>
          <a:p>
            <a:pPr algn="l"/>
            <a:r>
              <a:rPr lang="de-DE" sz="2400" b="0" dirty="0" smtClean="0">
                <a:latin typeface="TheSansOffice" pitchFamily="34" charset="0"/>
              </a:rPr>
              <a:t>Vor allem wurde Wert auf die Datentypen gelegt. Neben  dutzenden von vorgefertigten Datentypen, wie Integer, </a:t>
            </a:r>
            <a:r>
              <a:rPr lang="de-DE" sz="2400" b="0" dirty="0" err="1" smtClean="0">
                <a:latin typeface="TheSansOffice" pitchFamily="34" charset="0"/>
              </a:rPr>
              <a:t>date</a:t>
            </a:r>
            <a:r>
              <a:rPr lang="de-DE" sz="2400" b="0" dirty="0" smtClean="0">
                <a:latin typeface="TheSansOffice" pitchFamily="34" charset="0"/>
              </a:rPr>
              <a:t>, etc. lassen sich auch Typen selbst definieren, bis hin zur Kontrolle über Reguläre Ausdrücke und Wertebereichen.</a:t>
            </a:r>
          </a:p>
          <a:p>
            <a:pPr algn="l"/>
            <a:endParaRPr lang="de-DE" sz="2400" b="0" dirty="0" smtClean="0">
              <a:latin typeface="TheSansOffice" pitchFamily="34" charset="0"/>
            </a:endParaRPr>
          </a:p>
          <a:p>
            <a:pPr algn="l"/>
            <a:r>
              <a:rPr lang="de-DE" sz="2400" b="0" dirty="0" smtClean="0">
                <a:latin typeface="TheSansOffice" pitchFamily="34" charset="0"/>
              </a:rPr>
              <a:t>Jede DTD lässt sich informationsverlustfrei in ein Schema umwandeln.</a:t>
            </a:r>
          </a:p>
          <a:p>
            <a:pPr algn="l"/>
            <a:endParaRPr lang="de-DE" sz="2400" b="0" dirty="0" smtClean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1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Beispiel XML mit XML-Schema-Aufruf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2" y="1289720"/>
            <a:ext cx="7596199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4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XML-Schema-Beispiel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6" y="1361728"/>
            <a:ext cx="7321550" cy="525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6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Einfache Datentypen bei XML-Schema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dirty="0" smtClean="0">
                <a:latin typeface="TheSansOffice" pitchFamily="34" charset="0"/>
              </a:rPr>
              <a:t>Beispielinstanz ohne vernünftige Datenprüfung: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endParaRPr lang="de-DE" sz="2000" b="0" dirty="0" smtClean="0">
              <a:latin typeface="TheSansOffice" pitchFamily="34" charset="0"/>
            </a:endParaRP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&lt;?</a:t>
            </a:r>
            <a:r>
              <a:rPr lang="de-DE" sz="2000" b="0" dirty="0" err="1" smtClean="0">
                <a:latin typeface="TheSansOffice" pitchFamily="34" charset="0"/>
              </a:rPr>
              <a:t>xml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version</a:t>
            </a:r>
            <a:r>
              <a:rPr lang="de-DE" sz="2000" b="0" dirty="0" smtClean="0">
                <a:latin typeface="TheSansOffice" pitchFamily="34" charset="0"/>
              </a:rPr>
              <a:t>="1.0" </a:t>
            </a:r>
            <a:r>
              <a:rPr lang="de-DE" sz="2000" b="0" dirty="0" err="1" smtClean="0">
                <a:latin typeface="TheSansOffice" pitchFamily="34" charset="0"/>
              </a:rPr>
              <a:t>encoding</a:t>
            </a:r>
            <a:r>
              <a:rPr lang="de-DE" sz="2000" b="0" dirty="0" smtClean="0">
                <a:latin typeface="TheSansOffice" pitchFamily="34" charset="0"/>
              </a:rPr>
              <a:t>="UTF-8"?&gt;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&lt;Personendaten </a:t>
            </a:r>
            <a:r>
              <a:rPr lang="de-DE" sz="2000" b="0" dirty="0" err="1" smtClean="0">
                <a:latin typeface="TheSansOffice" pitchFamily="34" charset="0"/>
              </a:rPr>
              <a:t>xmlns:xsi</a:t>
            </a:r>
            <a:r>
              <a:rPr lang="de-DE" sz="2000" b="0" dirty="0" smtClean="0">
                <a:latin typeface="TheSansOffice" pitchFamily="34" charset="0"/>
              </a:rPr>
              <a:t>="http://www.w3.org/2001/XMLSchema-instance"</a:t>
            </a:r>
          </a:p>
          <a:p>
            <a:pPr algn="l"/>
            <a:r>
              <a:rPr lang="de-DE" sz="2000" b="0" dirty="0" err="1" smtClean="0">
                <a:latin typeface="TheSansOffice" pitchFamily="34" charset="0"/>
              </a:rPr>
              <a:t>xsi:noNamespaceSchemaLocation</a:t>
            </a:r>
            <a:r>
              <a:rPr lang="de-DE" sz="2000" b="0" dirty="0" smtClean="0">
                <a:latin typeface="TheSansOffice" pitchFamily="34" charset="0"/>
              </a:rPr>
              <a:t>="Beispiel1_Personendaten.xsd"&gt;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	&lt;Vorname&gt;Manuel&lt;/Vorname&gt;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	&lt;Nachname&gt;Montero&lt;/Nachname&gt;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	&lt;PLZ&gt;</a:t>
            </a:r>
            <a:r>
              <a:rPr lang="de-DE" sz="2000" b="0" dirty="0" smtClean="0">
                <a:solidFill>
                  <a:srgbClr val="FF0000"/>
                </a:solidFill>
                <a:latin typeface="TheSansOffice" pitchFamily="34" charset="0"/>
              </a:rPr>
              <a:t>PLZ-69118</a:t>
            </a:r>
            <a:r>
              <a:rPr lang="de-DE" sz="2000" b="0" dirty="0" smtClean="0">
                <a:latin typeface="TheSansOffice" pitchFamily="34" charset="0"/>
              </a:rPr>
              <a:t>&lt;/PLZ&gt;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	&lt;Ort&gt;Heidelberg&lt;/Ort&gt;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	&lt;Geburtsdatum&gt;</a:t>
            </a:r>
            <a:r>
              <a:rPr lang="de-DE" sz="2000" b="0" dirty="0" smtClean="0">
                <a:solidFill>
                  <a:srgbClr val="FF0000"/>
                </a:solidFill>
                <a:latin typeface="TheSansOffice" pitchFamily="34" charset="0"/>
              </a:rPr>
              <a:t>31.02.1980</a:t>
            </a:r>
            <a:r>
              <a:rPr lang="de-DE" sz="2000" b="0" dirty="0" smtClean="0">
                <a:latin typeface="TheSansOffice" pitchFamily="34" charset="0"/>
              </a:rPr>
              <a:t>&lt;/Geburtsdatum&gt;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&lt;/Personendaten&gt;</a:t>
            </a:r>
          </a:p>
          <a:p>
            <a:pPr algn="l"/>
            <a:endParaRPr lang="de-DE" sz="2000" b="0" dirty="0" smtClean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6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Einfache Datentypen bei XML-Schema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/>
            <a:r>
              <a:rPr lang="de-DE" sz="2000" dirty="0" smtClean="0">
                <a:latin typeface="TheSansOffice" pitchFamily="34" charset="0"/>
              </a:rPr>
              <a:t>Namensraum für  schemavalidierte  XML-Dateien:</a:t>
            </a:r>
          </a:p>
          <a:p>
            <a:pPr algn="l"/>
            <a:r>
              <a:rPr lang="de-DE" sz="2000" b="0" dirty="0" err="1" smtClean="0">
                <a:latin typeface="TheSansOffice" pitchFamily="34" charset="0"/>
              </a:rPr>
              <a:t>xmlns:xsi</a:t>
            </a:r>
            <a:r>
              <a:rPr lang="de-DE" sz="2000" b="0" dirty="0" smtClean="0">
                <a:latin typeface="TheSansOffice" pitchFamily="34" charset="0"/>
              </a:rPr>
              <a:t>="http://www.w3.org/2001/XMLSchema-instance"</a:t>
            </a:r>
          </a:p>
          <a:p>
            <a:pPr algn="l"/>
            <a:endParaRPr lang="de-DE" sz="2000" b="0" dirty="0" smtClean="0">
              <a:latin typeface="TheSansOffice" pitchFamily="34" charset="0"/>
            </a:endParaRPr>
          </a:p>
          <a:p>
            <a:pPr algn="l"/>
            <a:r>
              <a:rPr lang="de-DE" sz="2000" dirty="0" smtClean="0">
                <a:latin typeface="TheSansOffice" pitchFamily="34" charset="0"/>
              </a:rPr>
              <a:t>Pfad zum Schema: </a:t>
            </a:r>
          </a:p>
          <a:p>
            <a:pPr algn="l"/>
            <a:r>
              <a:rPr lang="de-DE" sz="2000" b="0" dirty="0" err="1" smtClean="0">
                <a:latin typeface="TheSansOffice" pitchFamily="34" charset="0"/>
              </a:rPr>
              <a:t>xsi:noNamespaceSchemaLocation</a:t>
            </a:r>
            <a:r>
              <a:rPr lang="de-DE" sz="2000" b="0" dirty="0" smtClean="0">
                <a:latin typeface="TheSansOffice" pitchFamily="34" charset="0"/>
              </a:rPr>
              <a:t>="Beispiel1_Personendaten.xsd"</a:t>
            </a:r>
          </a:p>
          <a:p>
            <a:pPr algn="l"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algn="l"/>
            <a:endParaRPr lang="de-DE" sz="2000" b="0" dirty="0" smtClean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2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Einfache Datentypen bei XML-Schema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&lt;?</a:t>
            </a:r>
            <a:r>
              <a:rPr lang="de-DE" sz="2000" b="0" dirty="0" err="1" smtClean="0">
                <a:latin typeface="TheSansOffice" pitchFamily="34" charset="0"/>
              </a:rPr>
              <a:t>xml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version</a:t>
            </a:r>
            <a:r>
              <a:rPr lang="de-DE" sz="2000" b="0" dirty="0" smtClean="0">
                <a:latin typeface="TheSansOffice" pitchFamily="34" charset="0"/>
              </a:rPr>
              <a:t>="1.0" </a:t>
            </a:r>
            <a:r>
              <a:rPr lang="de-DE" sz="2000" b="0" dirty="0" err="1" smtClean="0">
                <a:latin typeface="TheSansOffice" pitchFamily="34" charset="0"/>
              </a:rPr>
              <a:t>encoding</a:t>
            </a:r>
            <a:r>
              <a:rPr lang="de-DE" sz="2000" b="0" dirty="0" smtClean="0">
                <a:latin typeface="TheSansOffice" pitchFamily="34" charset="0"/>
              </a:rPr>
              <a:t>="UTF-8" </a:t>
            </a:r>
            <a:r>
              <a:rPr lang="de-DE" sz="2000" b="0" dirty="0" err="1" smtClean="0">
                <a:latin typeface="TheSansOffice" pitchFamily="34" charset="0"/>
              </a:rPr>
              <a:t>standalone</a:t>
            </a:r>
            <a:r>
              <a:rPr lang="de-DE" sz="2000" b="0" dirty="0" smtClean="0">
                <a:latin typeface="TheSansOffice" pitchFamily="34" charset="0"/>
              </a:rPr>
              <a:t>="</a:t>
            </a:r>
            <a:r>
              <a:rPr lang="de-DE" sz="2000" b="0" dirty="0" err="1" smtClean="0">
                <a:latin typeface="TheSansOffice" pitchFamily="34" charset="0"/>
              </a:rPr>
              <a:t>no</a:t>
            </a:r>
            <a:r>
              <a:rPr lang="de-DE" sz="2000" b="0" dirty="0" smtClean="0">
                <a:latin typeface="TheSansOffice" pitchFamily="34" charset="0"/>
              </a:rPr>
              <a:t>"?&gt;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&lt;</a:t>
            </a:r>
            <a:r>
              <a:rPr lang="de-DE" sz="2000" b="0" dirty="0" err="1" smtClean="0">
                <a:latin typeface="TheSansOffice" pitchFamily="34" charset="0"/>
              </a:rPr>
              <a:t>xs:schema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xmlns:xs</a:t>
            </a:r>
            <a:r>
              <a:rPr lang="de-DE" sz="2000" b="0" dirty="0" smtClean="0">
                <a:latin typeface="TheSansOffice" pitchFamily="34" charset="0"/>
              </a:rPr>
              <a:t>="http://www.w3.org/2001/XMLSchema" &gt;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&lt;</a:t>
            </a:r>
            <a:r>
              <a:rPr lang="de-DE" sz="2000" b="0" dirty="0" err="1" smtClean="0">
                <a:latin typeface="TheSansOffice" pitchFamily="34" charset="0"/>
              </a:rPr>
              <a:t>xs:element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name</a:t>
            </a:r>
            <a:r>
              <a:rPr lang="de-DE" sz="2000" b="0" dirty="0" smtClean="0">
                <a:latin typeface="TheSansOffice" pitchFamily="34" charset="0"/>
              </a:rPr>
              <a:t>="Personendaten"&gt;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	&lt;</a:t>
            </a:r>
            <a:r>
              <a:rPr lang="de-DE" sz="2000" b="0" dirty="0" err="1" smtClean="0">
                <a:latin typeface="TheSansOffice" pitchFamily="34" charset="0"/>
              </a:rPr>
              <a:t>xs:complexType</a:t>
            </a:r>
            <a:r>
              <a:rPr lang="de-DE" sz="2000" b="0" dirty="0" smtClean="0">
                <a:latin typeface="TheSansOffice" pitchFamily="34" charset="0"/>
              </a:rPr>
              <a:t>&gt;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		&lt;</a:t>
            </a:r>
            <a:r>
              <a:rPr lang="de-DE" sz="2000" b="0" dirty="0" err="1" smtClean="0">
                <a:latin typeface="TheSansOffice" pitchFamily="34" charset="0"/>
              </a:rPr>
              <a:t>xs:sequence</a:t>
            </a:r>
            <a:r>
              <a:rPr lang="de-DE" sz="2000" b="0" dirty="0" smtClean="0">
                <a:latin typeface="TheSansOffice" pitchFamily="34" charset="0"/>
              </a:rPr>
              <a:t>&gt;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nl-NL" sz="2000" b="0" dirty="0" smtClean="0">
                <a:latin typeface="TheSansOffice" pitchFamily="34" charset="0"/>
              </a:rPr>
              <a:t>			&lt;xs:element name="Vorname" type="xs:string"/&gt;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			&lt;</a:t>
            </a:r>
            <a:r>
              <a:rPr lang="de-DE" sz="2000" b="0" dirty="0" err="1" smtClean="0">
                <a:latin typeface="TheSansOffice" pitchFamily="34" charset="0"/>
              </a:rPr>
              <a:t>xs:element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name</a:t>
            </a:r>
            <a:r>
              <a:rPr lang="de-DE" sz="2000" b="0" dirty="0" smtClean="0">
                <a:latin typeface="TheSansOffice" pitchFamily="34" charset="0"/>
              </a:rPr>
              <a:t>="Nachname" type="</a:t>
            </a:r>
            <a:r>
              <a:rPr lang="de-DE" sz="2000" b="0" dirty="0" err="1" smtClean="0">
                <a:latin typeface="TheSansOffice" pitchFamily="34" charset="0"/>
              </a:rPr>
              <a:t>xs:string</a:t>
            </a:r>
            <a:r>
              <a:rPr lang="de-DE" sz="2000" b="0" dirty="0" smtClean="0">
                <a:latin typeface="TheSansOffice" pitchFamily="34" charset="0"/>
              </a:rPr>
              <a:t>"/&gt;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			&lt;</a:t>
            </a:r>
            <a:r>
              <a:rPr lang="de-DE" sz="2000" b="0" dirty="0" err="1" smtClean="0">
                <a:latin typeface="TheSansOffice" pitchFamily="34" charset="0"/>
              </a:rPr>
              <a:t>xs:element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name</a:t>
            </a:r>
            <a:r>
              <a:rPr lang="de-DE" sz="2000" b="0" dirty="0" smtClean="0">
                <a:latin typeface="TheSansOffice" pitchFamily="34" charset="0"/>
              </a:rPr>
              <a:t>="PLZ" type="</a:t>
            </a:r>
            <a:r>
              <a:rPr lang="de-DE" sz="2000" b="0" dirty="0" err="1" smtClean="0">
                <a:latin typeface="TheSansOffice" pitchFamily="34" charset="0"/>
              </a:rPr>
              <a:t>xs:integer</a:t>
            </a:r>
            <a:r>
              <a:rPr lang="de-DE" sz="2000" b="0" dirty="0" smtClean="0">
                <a:latin typeface="TheSansOffice" pitchFamily="34" charset="0"/>
              </a:rPr>
              <a:t>"/&gt;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			&lt;</a:t>
            </a:r>
            <a:r>
              <a:rPr lang="de-DE" sz="2000" b="0" dirty="0" err="1" smtClean="0">
                <a:latin typeface="TheSansOffice" pitchFamily="34" charset="0"/>
              </a:rPr>
              <a:t>xs:element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name</a:t>
            </a:r>
            <a:r>
              <a:rPr lang="de-DE" sz="2000" b="0" dirty="0" smtClean="0">
                <a:latin typeface="TheSansOffice" pitchFamily="34" charset="0"/>
              </a:rPr>
              <a:t>="Ort" type="</a:t>
            </a:r>
            <a:r>
              <a:rPr lang="de-DE" sz="2000" b="0" dirty="0" err="1" smtClean="0">
                <a:latin typeface="TheSansOffice" pitchFamily="34" charset="0"/>
              </a:rPr>
              <a:t>xs:string</a:t>
            </a:r>
            <a:r>
              <a:rPr lang="de-DE" sz="2000" b="0" dirty="0" smtClean="0">
                <a:latin typeface="TheSansOffice" pitchFamily="34" charset="0"/>
              </a:rPr>
              <a:t>"/&gt;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			&lt;</a:t>
            </a:r>
            <a:r>
              <a:rPr lang="de-DE" sz="2000" b="0" dirty="0" err="1" smtClean="0">
                <a:latin typeface="TheSansOffice" pitchFamily="34" charset="0"/>
              </a:rPr>
              <a:t>xs:element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name</a:t>
            </a:r>
            <a:r>
              <a:rPr lang="de-DE" sz="2000" b="0" dirty="0" smtClean="0">
                <a:latin typeface="TheSansOffice" pitchFamily="34" charset="0"/>
              </a:rPr>
              <a:t>="Geburtsdatum" type="</a:t>
            </a:r>
            <a:r>
              <a:rPr lang="de-DE" sz="2000" b="0" dirty="0" err="1" smtClean="0">
                <a:latin typeface="TheSansOffice" pitchFamily="34" charset="0"/>
              </a:rPr>
              <a:t>xs:date</a:t>
            </a:r>
            <a:r>
              <a:rPr lang="de-DE" sz="2000" b="0" dirty="0" smtClean="0">
                <a:latin typeface="TheSansOffice" pitchFamily="34" charset="0"/>
              </a:rPr>
              <a:t>"/&gt;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		&lt;/</a:t>
            </a:r>
            <a:r>
              <a:rPr lang="de-DE" sz="2000" b="0" dirty="0" err="1" smtClean="0">
                <a:latin typeface="TheSansOffice" pitchFamily="34" charset="0"/>
              </a:rPr>
              <a:t>xs:sequence</a:t>
            </a:r>
            <a:r>
              <a:rPr lang="de-DE" sz="2000" b="0" dirty="0" smtClean="0">
                <a:latin typeface="TheSansOffice" pitchFamily="34" charset="0"/>
              </a:rPr>
              <a:t>&gt;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	&lt;/</a:t>
            </a:r>
            <a:r>
              <a:rPr lang="de-DE" sz="2000" b="0" dirty="0" err="1" smtClean="0">
                <a:latin typeface="TheSansOffice" pitchFamily="34" charset="0"/>
              </a:rPr>
              <a:t>xs:complexType</a:t>
            </a:r>
            <a:r>
              <a:rPr lang="de-DE" sz="2000" b="0" dirty="0" smtClean="0">
                <a:latin typeface="TheSansOffice" pitchFamily="34" charset="0"/>
              </a:rPr>
              <a:t>&gt;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&lt;/</a:t>
            </a:r>
            <a:r>
              <a:rPr lang="de-DE" sz="2000" b="0" dirty="0" err="1" smtClean="0">
                <a:latin typeface="TheSansOffice" pitchFamily="34" charset="0"/>
              </a:rPr>
              <a:t>xs:element</a:t>
            </a:r>
            <a:r>
              <a:rPr lang="de-DE" sz="2000" b="0" dirty="0" smtClean="0">
                <a:latin typeface="TheSansOffice" pitchFamily="34" charset="0"/>
              </a:rPr>
              <a:t>&gt;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&lt;/</a:t>
            </a:r>
            <a:r>
              <a:rPr lang="de-DE" sz="2000" b="0" dirty="0" err="1" smtClean="0">
                <a:latin typeface="TheSansOffice" pitchFamily="34" charset="0"/>
              </a:rPr>
              <a:t>xs:schema</a:t>
            </a:r>
            <a:r>
              <a:rPr lang="de-DE" sz="2000" b="0" dirty="0" smtClean="0">
                <a:latin typeface="TheSansOffice" pitchFamily="34" charset="0"/>
              </a:rPr>
              <a:t>&gt;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algn="l"/>
            <a:endParaRPr lang="de-DE" sz="2000" b="0" dirty="0" smtClean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7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Einfache Datentypen bei XML-Schema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dirty="0" smtClean="0">
                <a:latin typeface="TheSansOffice" pitchFamily="34" charset="0"/>
              </a:rPr>
              <a:t>Die valide XML-Instanz: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endParaRPr lang="de-DE" sz="2000" dirty="0" smtClean="0">
              <a:latin typeface="TheSansOffice" pitchFamily="34" charset="0"/>
            </a:endParaRP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&lt;?</a:t>
            </a:r>
            <a:r>
              <a:rPr lang="de-DE" sz="2000" b="0" dirty="0" err="1" smtClean="0">
                <a:latin typeface="TheSansOffice" pitchFamily="34" charset="0"/>
              </a:rPr>
              <a:t>xml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version</a:t>
            </a:r>
            <a:r>
              <a:rPr lang="de-DE" sz="2000" b="0" dirty="0" smtClean="0">
                <a:latin typeface="TheSansOffice" pitchFamily="34" charset="0"/>
              </a:rPr>
              <a:t>="1.0" </a:t>
            </a:r>
            <a:r>
              <a:rPr lang="de-DE" sz="2000" b="0" dirty="0" err="1" smtClean="0">
                <a:latin typeface="TheSansOffice" pitchFamily="34" charset="0"/>
              </a:rPr>
              <a:t>encoding</a:t>
            </a:r>
            <a:r>
              <a:rPr lang="de-DE" sz="2000" b="0" dirty="0" smtClean="0">
                <a:latin typeface="TheSansOffice" pitchFamily="34" charset="0"/>
              </a:rPr>
              <a:t>="UTF-8"?&gt;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&lt;Personendaten </a:t>
            </a:r>
            <a:r>
              <a:rPr lang="de-DE" sz="2000" b="0" dirty="0" err="1" smtClean="0">
                <a:latin typeface="TheSansOffice" pitchFamily="34" charset="0"/>
              </a:rPr>
              <a:t>xmlns:xsi</a:t>
            </a:r>
            <a:r>
              <a:rPr lang="de-DE" sz="2000" b="0" dirty="0" smtClean="0">
                <a:latin typeface="TheSansOffice" pitchFamily="34" charset="0"/>
              </a:rPr>
              <a:t>="http://www.w3.org/2001/XMLSchema-instance"</a:t>
            </a:r>
          </a:p>
          <a:p>
            <a:pPr algn="l"/>
            <a:r>
              <a:rPr lang="de-DE" sz="2000" b="0" dirty="0" err="1" smtClean="0">
                <a:latin typeface="TheSansOffice" pitchFamily="34" charset="0"/>
              </a:rPr>
              <a:t>xsi:noNamespaceSchemaLocation</a:t>
            </a:r>
            <a:r>
              <a:rPr lang="de-DE" sz="2000" b="0" dirty="0" smtClean="0">
                <a:latin typeface="TheSansOffice" pitchFamily="34" charset="0"/>
              </a:rPr>
              <a:t>="Beispiel1_Personendaten.xsd"&gt;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	&lt;Vorname&gt;Manuel&lt;/Vorname&gt;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	&lt;Nachname&gt;Montero&lt;/Nachname&gt;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	&lt;PLZ&gt;</a:t>
            </a:r>
            <a:r>
              <a:rPr lang="de-DE" sz="2000" dirty="0" smtClean="0">
                <a:solidFill>
                  <a:srgbClr val="FF0000"/>
                </a:solidFill>
                <a:latin typeface="TheSansOffice" pitchFamily="34" charset="0"/>
              </a:rPr>
              <a:t>69118</a:t>
            </a:r>
            <a:r>
              <a:rPr lang="de-DE" sz="2000" b="0" dirty="0" smtClean="0">
                <a:latin typeface="TheSansOffice" pitchFamily="34" charset="0"/>
              </a:rPr>
              <a:t>&lt;/PLZ&gt;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	&lt;Ort&gt;Heidelberg&lt;/Ort&gt;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	&lt;Geburtsdatum&gt;</a:t>
            </a:r>
            <a:r>
              <a:rPr lang="de-DE" sz="2000" dirty="0" smtClean="0">
                <a:solidFill>
                  <a:srgbClr val="FF0000"/>
                </a:solidFill>
                <a:latin typeface="TheSansOffice" pitchFamily="34" charset="0"/>
              </a:rPr>
              <a:t>1980-02-28</a:t>
            </a:r>
            <a:r>
              <a:rPr lang="de-DE" sz="2000" b="0" dirty="0" smtClean="0">
                <a:latin typeface="TheSansOffice" pitchFamily="34" charset="0"/>
              </a:rPr>
              <a:t>&lt;/Geburtsdatum&gt;</a:t>
            </a:r>
          </a:p>
          <a:p>
            <a:pPr algn="l"/>
            <a:r>
              <a:rPr lang="de-DE" sz="2000" b="0" dirty="0" smtClean="0">
                <a:latin typeface="TheSansOffice" pitchFamily="34" charset="0"/>
              </a:rPr>
              <a:t>&lt;/Personendaten&gt;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algn="l"/>
            <a:endParaRPr lang="de-DE" sz="2000" b="0" dirty="0" smtClean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72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Zur 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Person: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 algn="l">
              <a:lnSpc>
                <a:spcPct val="80000"/>
              </a:lnSpc>
            </a:pPr>
            <a:r>
              <a:rPr lang="de-DE" sz="3600" dirty="0" smtClean="0">
                <a:latin typeface="TheSansOffice" pitchFamily="34" charset="0"/>
              </a:rPr>
              <a:t>Manuel Montero Pineda</a:t>
            </a:r>
          </a:p>
          <a:p>
            <a:pPr algn="l">
              <a:lnSpc>
                <a:spcPct val="80000"/>
              </a:lnSpc>
            </a:pPr>
            <a:endParaRPr lang="de-DE" sz="2400" dirty="0" smtClean="0">
              <a:latin typeface="TheSansOffice" pitchFamily="34" charset="0"/>
            </a:endParaRPr>
          </a:p>
          <a:p>
            <a:pPr algn="l">
              <a:lnSpc>
                <a:spcPct val="80000"/>
              </a:lnSpc>
            </a:pPr>
            <a:r>
              <a:rPr lang="de-DE" sz="2400" dirty="0" smtClean="0">
                <a:latin typeface="TheSansOffice" pitchFamily="34" charset="0"/>
              </a:rPr>
              <a:t>Dipl.-Wirtschaftsinformatiker (FH), M.A.</a:t>
            </a:r>
          </a:p>
          <a:p>
            <a:pPr algn="l">
              <a:lnSpc>
                <a:spcPct val="80000"/>
              </a:lnSpc>
            </a:pPr>
            <a:endParaRPr lang="de-DE" sz="2400" dirty="0" smtClean="0">
              <a:latin typeface="TheSansOffice" pitchFamily="34" charset="0"/>
            </a:endParaRPr>
          </a:p>
          <a:p>
            <a:pPr algn="l">
              <a:lnSpc>
                <a:spcPct val="80000"/>
              </a:lnSpc>
            </a:pPr>
            <a:r>
              <a:rPr lang="de-DE" sz="2400" dirty="0" smtClean="0">
                <a:latin typeface="TheSansOffice" pitchFamily="34" charset="0"/>
              </a:rPr>
              <a:t>XML-Entwickler und Berater im Bereich XML-Schema, OOXML, XSLT, </a:t>
            </a:r>
            <a:br>
              <a:rPr lang="de-DE" sz="2400" dirty="0" smtClean="0">
                <a:latin typeface="TheSansOffice" pitchFamily="34" charset="0"/>
              </a:rPr>
            </a:br>
            <a:r>
              <a:rPr lang="de-DE" sz="2400" dirty="0" smtClean="0">
                <a:latin typeface="TheSansOffice" pitchFamily="34" charset="0"/>
              </a:rPr>
              <a:t>XSL-FO, </a:t>
            </a:r>
            <a:r>
              <a:rPr lang="de-DE" sz="2400" dirty="0" err="1" smtClean="0">
                <a:latin typeface="TheSansOffice" pitchFamily="34" charset="0"/>
              </a:rPr>
              <a:t>uvm</a:t>
            </a:r>
            <a:r>
              <a:rPr lang="de-DE" sz="2400" dirty="0" smtClean="0">
                <a:latin typeface="TheSansOffice" pitchFamily="34" charset="0"/>
              </a:rPr>
              <a:t>..</a:t>
            </a:r>
          </a:p>
          <a:p>
            <a:pPr algn="l">
              <a:lnSpc>
                <a:spcPct val="80000"/>
              </a:lnSpc>
            </a:pPr>
            <a:endParaRPr lang="de-DE" sz="2400" dirty="0" smtClean="0">
              <a:latin typeface="TheSansOffice" pitchFamily="34" charset="0"/>
            </a:endParaRPr>
          </a:p>
          <a:p>
            <a:pPr algn="l">
              <a:lnSpc>
                <a:spcPct val="80000"/>
              </a:lnSpc>
            </a:pPr>
            <a:r>
              <a:rPr lang="de-DE" sz="2400" dirty="0" smtClean="0">
                <a:latin typeface="TheSansOffice" pitchFamily="34" charset="0"/>
              </a:rPr>
              <a:t>Veröffentlichungen u.a. „Professionelle XML-Verarbeitung mit Word“,</a:t>
            </a:r>
            <a:br>
              <a:rPr lang="de-DE" sz="2400" dirty="0" smtClean="0">
                <a:latin typeface="TheSansOffice" pitchFamily="34" charset="0"/>
              </a:rPr>
            </a:br>
            <a:r>
              <a:rPr lang="de-DE" sz="2400" dirty="0" smtClean="0">
                <a:latin typeface="TheSansOffice" pitchFamily="34" charset="0"/>
              </a:rPr>
              <a:t>„XSL-FO in der Praxis“ und „</a:t>
            </a:r>
            <a:r>
              <a:rPr lang="de-DE" sz="2400" dirty="0" err="1" smtClean="0">
                <a:latin typeface="TheSansOffice" pitchFamily="34" charset="0"/>
              </a:rPr>
              <a:t>Schematron</a:t>
            </a:r>
            <a:r>
              <a:rPr lang="de-DE" sz="2400" dirty="0" smtClean="0">
                <a:latin typeface="TheSansOffice" pitchFamily="34" charset="0"/>
              </a:rPr>
              <a:t>“ erschienen beim </a:t>
            </a:r>
            <a:r>
              <a:rPr lang="de-DE" sz="2400" dirty="0" err="1" smtClean="0">
                <a:latin typeface="TheSansOffice" pitchFamily="34" charset="0"/>
              </a:rPr>
              <a:t>dpunkt</a:t>
            </a:r>
            <a:r>
              <a:rPr lang="de-DE" sz="2400" dirty="0" smtClean="0">
                <a:latin typeface="TheSansOffice" pitchFamily="34" charset="0"/>
              </a:rPr>
              <a:t>-Verlag.</a:t>
            </a:r>
          </a:p>
          <a:p>
            <a:pPr algn="l">
              <a:lnSpc>
                <a:spcPct val="80000"/>
              </a:lnSpc>
            </a:pPr>
            <a:endParaRPr lang="de-DE" sz="2400" dirty="0" smtClean="0">
              <a:latin typeface="TheSansOffice" pitchFamily="34" charset="0"/>
            </a:endParaRPr>
          </a:p>
          <a:p>
            <a:pPr algn="l">
              <a:lnSpc>
                <a:spcPct val="80000"/>
              </a:lnSpc>
            </a:pPr>
            <a:r>
              <a:rPr lang="de-DE" sz="2400" dirty="0" smtClean="0">
                <a:latin typeface="TheSansOffice" pitchFamily="34" charset="0"/>
              </a:rPr>
              <a:t>Geschäftsführer der Firma data2type GmbH.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Einfache Datentypen bei XML-Schema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algn="l"/>
            <a:endParaRPr lang="de-DE" sz="2000" b="0" dirty="0" smtClean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472" y="1289720"/>
            <a:ext cx="5760640" cy="549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feld 1"/>
          <p:cNvSpPr txBox="1"/>
          <p:nvPr/>
        </p:nvSpPr>
        <p:spPr>
          <a:xfrm>
            <a:off x="6016104" y="6474296"/>
            <a:ext cx="30700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 smtClean="0">
                <a:latin typeface="TheSansOffice" pitchFamily="34" charset="0"/>
              </a:rPr>
              <a:t>Bild aus</a:t>
            </a:r>
            <a:r>
              <a:rPr lang="de-DE" sz="1050" b="1" dirty="0" smtClean="0">
                <a:latin typeface="TheSansOffice" pitchFamily="34" charset="0"/>
              </a:rPr>
              <a:t>: </a:t>
            </a:r>
            <a:r>
              <a:rPr lang="de-DE" sz="1050" b="1" dirty="0" smtClean="0">
                <a:latin typeface="TheSansOffice" pitchFamily="34" charset="0"/>
                <a:hlinkClick r:id="rId5"/>
              </a:rPr>
              <a:t>http://www.w3.org/TR/xmlschema-2</a:t>
            </a:r>
            <a:r>
              <a:rPr lang="de-DE" sz="1050" dirty="0" smtClean="0">
                <a:latin typeface="TheSansOffice" pitchFamily="34" charset="0"/>
                <a:hlinkClick r:id="rId5"/>
              </a:rPr>
              <a:t>/</a:t>
            </a:r>
            <a:endParaRPr lang="de-DE" sz="1050" dirty="0">
              <a:latin typeface="TheSansOffic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4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Wertebereiche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lvl="0" algn="l">
              <a:tabLst>
                <a:tab pos="623888" algn="l"/>
                <a:tab pos="900113" algn="l"/>
                <a:tab pos="1160463" algn="l"/>
              </a:tabLst>
            </a:pPr>
            <a:r>
              <a:rPr lang="de-DE" altLang="en-US" sz="2400" dirty="0" smtClean="0">
                <a:latin typeface="TheSansOffice" pitchFamily="34" charset="0"/>
              </a:rPr>
              <a:t>Einschränkungen von Werten</a:t>
            </a:r>
            <a:endParaRPr lang="en-US" altLang="en-US" sz="2400" dirty="0" smtClean="0">
              <a:latin typeface="TheSansOffice" pitchFamily="34" charset="0"/>
            </a:endParaRP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endParaRPr lang="de-DE" sz="2400" b="0" dirty="0" smtClean="0">
              <a:latin typeface="TheSansOffice" pitchFamily="34" charset="0"/>
            </a:endParaRP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b="0" dirty="0" smtClean="0">
                <a:latin typeface="TheSansOffice" pitchFamily="34" charset="0"/>
              </a:rPr>
              <a:t>Mit dem Element  </a:t>
            </a:r>
            <a:r>
              <a:rPr lang="de-DE" sz="2000" dirty="0" err="1" smtClean="0">
                <a:latin typeface="TheSansOffice" pitchFamily="34" charset="0"/>
              </a:rPr>
              <a:t>restriction</a:t>
            </a:r>
            <a:r>
              <a:rPr lang="de-DE" sz="2000" b="0" dirty="0" smtClean="0">
                <a:latin typeface="TheSansOffice" pitchFamily="34" charset="0"/>
              </a:rPr>
              <a:t> lassen sich Wertebereiche, Listen und ähnliche Einschränkungen des  Grundtypen definieren:</a:t>
            </a: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endParaRPr lang="de-DE" sz="2000" b="0" dirty="0" smtClean="0">
              <a:latin typeface="TheSansOffice" pitchFamily="34" charset="0"/>
            </a:endParaRPr>
          </a:p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dirty="0" smtClean="0">
                <a:latin typeface="TheSansOffice" pitchFamily="34" charset="0"/>
              </a:rPr>
              <a:t>Wertebereiche: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&lt;</a:t>
            </a:r>
            <a:r>
              <a:rPr lang="de-DE" sz="2000" b="0" dirty="0" err="1" smtClean="0">
                <a:latin typeface="TheSansOffice" pitchFamily="34" charset="0"/>
              </a:rPr>
              <a:t>xs:element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name</a:t>
            </a:r>
            <a:r>
              <a:rPr lang="de-DE" sz="2000" b="0" dirty="0" smtClean="0">
                <a:latin typeface="TheSansOffice" pitchFamily="34" charset="0"/>
              </a:rPr>
              <a:t>="PLZ"&gt;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	&lt;</a:t>
            </a:r>
            <a:r>
              <a:rPr lang="de-DE" sz="2000" b="0" dirty="0" err="1" smtClean="0">
                <a:latin typeface="TheSansOffice" pitchFamily="34" charset="0"/>
              </a:rPr>
              <a:t>xs:simpleType</a:t>
            </a:r>
            <a:r>
              <a:rPr lang="de-DE" sz="2000" b="0" dirty="0" smtClean="0">
                <a:latin typeface="TheSansOffice" pitchFamily="34" charset="0"/>
              </a:rPr>
              <a:t>&gt;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		&lt;</a:t>
            </a:r>
            <a:r>
              <a:rPr lang="de-DE" sz="2000" b="0" dirty="0" err="1" smtClean="0">
                <a:latin typeface="TheSansOffice" pitchFamily="34" charset="0"/>
              </a:rPr>
              <a:t>xs:restriction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base</a:t>
            </a:r>
            <a:r>
              <a:rPr lang="de-DE" sz="2000" b="0" dirty="0" smtClean="0">
                <a:latin typeface="TheSansOffice" pitchFamily="34" charset="0"/>
              </a:rPr>
              <a:t>="</a:t>
            </a:r>
            <a:r>
              <a:rPr lang="de-DE" sz="2000" b="0" dirty="0" err="1" smtClean="0">
                <a:latin typeface="TheSansOffice" pitchFamily="34" charset="0"/>
              </a:rPr>
              <a:t>xs:integer</a:t>
            </a:r>
            <a:r>
              <a:rPr lang="de-DE" sz="2000" b="0" dirty="0" smtClean="0">
                <a:latin typeface="TheSansOffice" pitchFamily="34" charset="0"/>
              </a:rPr>
              <a:t>"&gt;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			&lt;</a:t>
            </a:r>
            <a:r>
              <a:rPr lang="de-DE" sz="2000" b="0" dirty="0" err="1" smtClean="0">
                <a:latin typeface="TheSansOffice" pitchFamily="34" charset="0"/>
              </a:rPr>
              <a:t>xs:minInclusive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value</a:t>
            </a:r>
            <a:r>
              <a:rPr lang="de-DE" sz="2000" b="0" dirty="0" smtClean="0">
                <a:latin typeface="TheSansOffice" pitchFamily="34" charset="0"/>
              </a:rPr>
              <a:t>="01001"/&gt;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			&lt;</a:t>
            </a:r>
            <a:r>
              <a:rPr lang="de-DE" sz="2000" b="0" dirty="0" err="1" smtClean="0">
                <a:latin typeface="TheSansOffice" pitchFamily="34" charset="0"/>
              </a:rPr>
              <a:t>xs:maxInclusive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value</a:t>
            </a:r>
            <a:r>
              <a:rPr lang="de-DE" sz="2000" b="0" dirty="0" smtClean="0">
                <a:latin typeface="TheSansOffice" pitchFamily="34" charset="0"/>
              </a:rPr>
              <a:t>="99999"/&gt;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		&lt;/</a:t>
            </a:r>
            <a:r>
              <a:rPr lang="de-DE" sz="2000" b="0" dirty="0" err="1" smtClean="0">
                <a:latin typeface="TheSansOffice" pitchFamily="34" charset="0"/>
              </a:rPr>
              <a:t>xs:restriction</a:t>
            </a:r>
            <a:r>
              <a:rPr lang="de-DE" sz="2000" b="0" dirty="0" smtClean="0">
                <a:latin typeface="TheSansOffice" pitchFamily="34" charset="0"/>
              </a:rPr>
              <a:t>&gt;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	&lt;/</a:t>
            </a:r>
            <a:r>
              <a:rPr lang="de-DE" sz="2000" b="0" dirty="0" err="1" smtClean="0">
                <a:latin typeface="TheSansOffice" pitchFamily="34" charset="0"/>
              </a:rPr>
              <a:t>xs:simpleType</a:t>
            </a:r>
            <a:r>
              <a:rPr lang="de-DE" sz="2000" b="0" dirty="0" smtClean="0">
                <a:latin typeface="TheSansOffice" pitchFamily="34" charset="0"/>
              </a:rPr>
              <a:t>&gt;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&lt;/</a:t>
            </a:r>
            <a:r>
              <a:rPr lang="de-DE" sz="2000" b="0" dirty="0" err="1" smtClean="0">
                <a:latin typeface="TheSansOffice" pitchFamily="34" charset="0"/>
              </a:rPr>
              <a:t>xs:element</a:t>
            </a:r>
            <a:r>
              <a:rPr lang="de-DE" sz="2000" b="0" dirty="0" smtClean="0">
                <a:latin typeface="TheSansOffice" pitchFamily="34" charset="0"/>
              </a:rPr>
              <a:t>&gt;</a:t>
            </a:r>
          </a:p>
          <a:p>
            <a:pPr algn="l"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66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Reguläre Ausdrücke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dirty="0" smtClean="0">
                <a:latin typeface="TheSansOffice" pitchFamily="34" charset="0"/>
              </a:rPr>
              <a:t>Wertebereiche von Zeichenketten: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endParaRPr lang="de-DE" sz="2000" b="0" dirty="0" smtClean="0">
              <a:latin typeface="TheSansOffice" pitchFamily="34" charset="0"/>
            </a:endParaRP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nl-NL" sz="2000" b="0" dirty="0" smtClean="0">
                <a:latin typeface="TheSansOffice" pitchFamily="34" charset="0"/>
              </a:rPr>
              <a:t>&lt;xs:element name="NamenIni" type="Initialen"/&gt;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	&lt;</a:t>
            </a:r>
            <a:r>
              <a:rPr lang="de-DE" sz="2000" b="0" dirty="0" err="1" smtClean="0">
                <a:latin typeface="TheSansOffice" pitchFamily="34" charset="0"/>
              </a:rPr>
              <a:t>xs:simpleType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name</a:t>
            </a:r>
            <a:r>
              <a:rPr lang="de-DE" sz="2000" b="0" dirty="0" smtClean="0">
                <a:latin typeface="TheSansOffice" pitchFamily="34" charset="0"/>
              </a:rPr>
              <a:t>="Initialen"&gt;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		&lt;</a:t>
            </a:r>
            <a:r>
              <a:rPr lang="de-DE" sz="2000" b="0" dirty="0" err="1" smtClean="0">
                <a:latin typeface="TheSansOffice" pitchFamily="34" charset="0"/>
              </a:rPr>
              <a:t>xs:restriction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base</a:t>
            </a:r>
            <a:r>
              <a:rPr lang="de-DE" sz="2000" b="0" dirty="0" smtClean="0">
                <a:latin typeface="TheSansOffice" pitchFamily="34" charset="0"/>
              </a:rPr>
              <a:t>="</a:t>
            </a:r>
            <a:r>
              <a:rPr lang="de-DE" sz="2000" b="0" dirty="0" err="1" smtClean="0">
                <a:latin typeface="TheSansOffice" pitchFamily="34" charset="0"/>
              </a:rPr>
              <a:t>xs:string</a:t>
            </a:r>
            <a:r>
              <a:rPr lang="de-DE" sz="2000" b="0" dirty="0" smtClean="0">
                <a:latin typeface="TheSansOffice" pitchFamily="34" charset="0"/>
              </a:rPr>
              <a:t>"&gt;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			&lt;</a:t>
            </a:r>
            <a:r>
              <a:rPr lang="de-DE" sz="2000" b="0" dirty="0" err="1" smtClean="0">
                <a:latin typeface="TheSansOffice" pitchFamily="34" charset="0"/>
              </a:rPr>
              <a:t>xs:pattern</a:t>
            </a:r>
            <a:r>
              <a:rPr lang="de-DE" sz="2000" b="0" dirty="0" smtClean="0">
                <a:latin typeface="TheSansOffice" pitchFamily="34" charset="0"/>
              </a:rPr>
              <a:t> </a:t>
            </a:r>
            <a:r>
              <a:rPr lang="de-DE" sz="2000" b="0" dirty="0" err="1" smtClean="0">
                <a:latin typeface="TheSansOffice" pitchFamily="34" charset="0"/>
              </a:rPr>
              <a:t>value</a:t>
            </a:r>
            <a:r>
              <a:rPr lang="de-DE" sz="2000" b="0" dirty="0" smtClean="0">
                <a:latin typeface="TheSansOffice" pitchFamily="34" charset="0"/>
              </a:rPr>
              <a:t>="[A-Z][A-Z]"/&gt;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		&lt;/</a:t>
            </a:r>
            <a:r>
              <a:rPr lang="de-DE" sz="2000" b="0" dirty="0" err="1" smtClean="0">
                <a:latin typeface="TheSansOffice" pitchFamily="34" charset="0"/>
              </a:rPr>
              <a:t>xs:restriction</a:t>
            </a:r>
            <a:r>
              <a:rPr lang="de-DE" sz="2000" b="0" dirty="0" smtClean="0">
                <a:latin typeface="TheSansOffice" pitchFamily="34" charset="0"/>
              </a:rPr>
              <a:t>&gt;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	&lt;/</a:t>
            </a:r>
            <a:r>
              <a:rPr lang="de-DE" sz="2000" b="0" dirty="0" err="1" smtClean="0">
                <a:latin typeface="TheSansOffice" pitchFamily="34" charset="0"/>
              </a:rPr>
              <a:t>xs:simpleType</a:t>
            </a:r>
            <a:r>
              <a:rPr lang="de-DE" sz="2000" b="0" dirty="0" smtClean="0">
                <a:latin typeface="TheSansOffice" pitchFamily="34" charset="0"/>
              </a:rPr>
              <a:t>&gt;</a:t>
            </a:r>
          </a:p>
          <a:p>
            <a:pPr algn="l">
              <a:tabLst>
                <a:tab pos="363538" algn="l"/>
                <a:tab pos="711200" algn="l"/>
                <a:tab pos="1074738" algn="l"/>
                <a:tab pos="1436688" algn="l"/>
              </a:tabLst>
            </a:pPr>
            <a:r>
              <a:rPr lang="de-DE" sz="2000" b="0" dirty="0" smtClean="0">
                <a:latin typeface="TheSansOffice" pitchFamily="34" charset="0"/>
              </a:rPr>
              <a:t>&lt;/</a:t>
            </a:r>
            <a:r>
              <a:rPr lang="de-DE" sz="2000" b="0" dirty="0" err="1" smtClean="0">
                <a:latin typeface="TheSansOffice" pitchFamily="34" charset="0"/>
              </a:rPr>
              <a:t>xs:element</a:t>
            </a:r>
            <a:r>
              <a:rPr lang="de-DE" sz="2000" b="0" dirty="0" smtClean="0">
                <a:latin typeface="TheSansOffice" pitchFamily="34" charset="0"/>
              </a:rPr>
              <a:t>&gt;</a:t>
            </a:r>
          </a:p>
          <a:p>
            <a:pPr algn="l"/>
            <a:endParaRPr lang="de-DE" sz="2000" b="0" dirty="0" smtClean="0">
              <a:latin typeface="TheSansOffice" pitchFamily="34" charset="0"/>
            </a:endParaRPr>
          </a:p>
          <a:p>
            <a:pPr algn="l"/>
            <a:r>
              <a:rPr lang="de-DE" sz="2000" dirty="0" smtClean="0">
                <a:latin typeface="TheSansOffice" pitchFamily="34" charset="0"/>
              </a:rPr>
              <a:t>Pattern</a:t>
            </a:r>
            <a:r>
              <a:rPr lang="de-DE" sz="2000" b="0" dirty="0" smtClean="0">
                <a:latin typeface="TheSansOffice" pitchFamily="34" charset="0"/>
              </a:rPr>
              <a:t> erlaubt die Verwendung von regulären Ausdrücken (</a:t>
            </a:r>
            <a:r>
              <a:rPr lang="de-DE" sz="2000" dirty="0" err="1" smtClean="0">
                <a:latin typeface="TheSansOffice" pitchFamily="34" charset="0"/>
              </a:rPr>
              <a:t>regular</a:t>
            </a:r>
            <a:r>
              <a:rPr lang="de-DE" sz="2000" dirty="0" smtClean="0">
                <a:latin typeface="TheSansOffice" pitchFamily="34" charset="0"/>
              </a:rPr>
              <a:t> </a:t>
            </a:r>
            <a:r>
              <a:rPr lang="de-DE" sz="2000" dirty="0" err="1" smtClean="0">
                <a:latin typeface="TheSansOffice" pitchFamily="34" charset="0"/>
              </a:rPr>
              <a:t>expression</a:t>
            </a:r>
            <a:r>
              <a:rPr lang="de-DE" sz="2000" dirty="0" smtClean="0">
                <a:latin typeface="TheSansOffice" pitchFamily="34" charset="0"/>
              </a:rPr>
              <a:t>)</a:t>
            </a: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8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Dokumentation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>
              <a:tabLst>
                <a:tab pos="623888" algn="l"/>
                <a:tab pos="900113" algn="l"/>
                <a:tab pos="1160463" algn="l"/>
              </a:tabLst>
            </a:pPr>
            <a:r>
              <a:rPr lang="de-DE" sz="2000" dirty="0" smtClean="0">
                <a:latin typeface="TheSansOffice" pitchFamily="34" charset="0"/>
              </a:rPr>
              <a:t>Alle XML-Entwicklungsumgebungen und auch </a:t>
            </a:r>
            <a:r>
              <a:rPr lang="de-DE" sz="2000" dirty="0" err="1" smtClean="0">
                <a:latin typeface="TheSansOffice" pitchFamily="34" charset="0"/>
              </a:rPr>
              <a:t>AntillesXML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smtClean="0">
                <a:latin typeface="TheSansOffice" pitchFamily="34" charset="0"/>
              </a:rPr>
              <a:t>(</a:t>
            </a:r>
            <a:r>
              <a:rPr lang="de-DE" sz="2000" dirty="0">
                <a:latin typeface="TheSansOffice" pitchFamily="34" charset="0"/>
              </a:rPr>
              <a:t>http://www.data2type.de/software/antillesxml)</a:t>
            </a:r>
            <a:endParaRPr lang="en-US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000" dirty="0" err="1">
                <a:latin typeface="TheSansOffice" pitchFamily="34" charset="0"/>
              </a:rPr>
              <a:t>bieten</a:t>
            </a:r>
            <a:r>
              <a:rPr lang="en-US" sz="2000" dirty="0">
                <a:latin typeface="TheSansOffice" pitchFamily="34" charset="0"/>
              </a:rPr>
              <a:t> die </a:t>
            </a:r>
            <a:r>
              <a:rPr lang="en-US" sz="2000" dirty="0" err="1">
                <a:latin typeface="TheSansOffice" pitchFamily="34" charset="0"/>
              </a:rPr>
              <a:t>Möglichkeit</a:t>
            </a:r>
            <a:r>
              <a:rPr lang="en-US" sz="2000" dirty="0">
                <a:latin typeface="TheSansOffice" pitchFamily="34" charset="0"/>
              </a:rPr>
              <a:t> </a:t>
            </a:r>
            <a:r>
              <a:rPr lang="en-US" sz="2000" dirty="0" err="1">
                <a:latin typeface="TheSansOffice" pitchFamily="34" charset="0"/>
              </a:rPr>
              <a:t>vollautomatisch</a:t>
            </a:r>
            <a:r>
              <a:rPr lang="en-US" sz="2000" dirty="0">
                <a:latin typeface="TheSansOffice" pitchFamily="34" charset="0"/>
              </a:rPr>
              <a:t> </a:t>
            </a:r>
            <a:r>
              <a:rPr lang="en-US" sz="2000" dirty="0" err="1">
                <a:latin typeface="TheSansOffice" pitchFamily="34" charset="0"/>
              </a:rPr>
              <a:t>aus</a:t>
            </a:r>
            <a:r>
              <a:rPr lang="en-US" sz="2000" dirty="0">
                <a:latin typeface="TheSansOffice" pitchFamily="34" charset="0"/>
              </a:rPr>
              <a:t> XML-Schemata </a:t>
            </a:r>
            <a:r>
              <a:rPr lang="en-US" sz="2000" dirty="0" err="1">
                <a:latin typeface="TheSansOffice" pitchFamily="34" charset="0"/>
              </a:rPr>
              <a:t>heraus</a:t>
            </a:r>
            <a:r>
              <a:rPr lang="en-US" sz="2000" dirty="0">
                <a:latin typeface="TheSansOffice" pitchFamily="34" charset="0"/>
              </a:rPr>
              <a:t> </a:t>
            </a:r>
            <a:r>
              <a:rPr lang="en-US" sz="2000" dirty="0" err="1">
                <a:latin typeface="TheSansOffice" pitchFamily="34" charset="0"/>
              </a:rPr>
              <a:t>Dokumentationen</a:t>
            </a:r>
            <a:r>
              <a:rPr lang="en-US" sz="2000" dirty="0">
                <a:latin typeface="TheSansOffice" pitchFamily="34" charset="0"/>
              </a:rPr>
              <a:t> </a:t>
            </a:r>
            <a:r>
              <a:rPr lang="en-US" sz="2000" dirty="0" err="1">
                <a:latin typeface="TheSansOffice" pitchFamily="34" charset="0"/>
              </a:rPr>
              <a:t>zu</a:t>
            </a:r>
            <a:r>
              <a:rPr lang="en-US" sz="2000" dirty="0">
                <a:latin typeface="TheSansOffice" pitchFamily="34" charset="0"/>
              </a:rPr>
              <a:t> </a:t>
            </a:r>
            <a:r>
              <a:rPr lang="en-US" sz="2000" dirty="0" err="1">
                <a:latin typeface="TheSansOffice" pitchFamily="34" charset="0"/>
              </a:rPr>
              <a:t>generieren</a:t>
            </a:r>
            <a:r>
              <a:rPr lang="en-US" sz="2000" dirty="0">
                <a:latin typeface="TheSansOffice" pitchFamily="34" charset="0"/>
              </a:rPr>
              <a:t>. 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 smtClean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de-DE" sz="1400" dirty="0">
                <a:solidFill>
                  <a:schemeClr val="tx1"/>
                </a:solidFill>
                <a:latin typeface="TheSansOffice" pitchFamily="34" charset="0"/>
              </a:rPr>
              <a:t>&lt;</a:t>
            </a:r>
            <a:r>
              <a:rPr lang="de-DE" sz="1400" dirty="0" err="1">
                <a:solidFill>
                  <a:schemeClr val="tx1"/>
                </a:solidFill>
                <a:latin typeface="TheSansOffice" pitchFamily="34" charset="0"/>
              </a:rPr>
              <a:t>xs:element</a:t>
            </a:r>
            <a:r>
              <a:rPr lang="de-DE" sz="1400" dirty="0">
                <a:solidFill>
                  <a:schemeClr val="tx1"/>
                </a:solidFill>
                <a:latin typeface="TheSansOffice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TheSansOffice" pitchFamily="34" charset="0"/>
              </a:rPr>
              <a:t>name</a:t>
            </a:r>
            <a:r>
              <a:rPr lang="de-DE" sz="1400" dirty="0">
                <a:solidFill>
                  <a:schemeClr val="tx1"/>
                </a:solidFill>
                <a:latin typeface="TheSansOffice" pitchFamily="34" charset="0"/>
              </a:rPr>
              <a:t>="h1"&gt;</a:t>
            </a:r>
            <a:br>
              <a:rPr lang="de-DE" sz="1400" dirty="0">
                <a:solidFill>
                  <a:schemeClr val="tx1"/>
                </a:solidFill>
                <a:latin typeface="TheSansOffice" pitchFamily="34" charset="0"/>
              </a:rPr>
            </a:br>
            <a:r>
              <a:rPr lang="de-DE" sz="1400" dirty="0">
                <a:latin typeface="TheSansOffice" pitchFamily="34" charset="0"/>
              </a:rPr>
              <a:t> </a:t>
            </a:r>
            <a:r>
              <a:rPr lang="de-DE" sz="1400" dirty="0" smtClean="0">
                <a:latin typeface="TheSansOffice" pitchFamily="34" charset="0"/>
              </a:rPr>
              <a:t>   </a:t>
            </a:r>
            <a:r>
              <a:rPr lang="de-DE" sz="1400" dirty="0" smtClean="0">
                <a:solidFill>
                  <a:schemeClr val="tx1"/>
                </a:solidFill>
                <a:latin typeface="TheSansOffice" pitchFamily="34" charset="0"/>
              </a:rPr>
              <a:t>&lt;</a:t>
            </a:r>
            <a:r>
              <a:rPr lang="de-DE" sz="1400" dirty="0" err="1">
                <a:solidFill>
                  <a:schemeClr val="tx1"/>
                </a:solidFill>
                <a:latin typeface="TheSansOffice" pitchFamily="34" charset="0"/>
              </a:rPr>
              <a:t>xs:annotation</a:t>
            </a:r>
            <a:r>
              <a:rPr lang="de-DE" sz="1400" dirty="0">
                <a:solidFill>
                  <a:schemeClr val="tx1"/>
                </a:solidFill>
                <a:latin typeface="TheSansOffice" pitchFamily="34" charset="0"/>
              </a:rPr>
              <a:t>&gt;</a:t>
            </a:r>
            <a:br>
              <a:rPr lang="de-DE" sz="1400" dirty="0">
                <a:solidFill>
                  <a:schemeClr val="tx1"/>
                </a:solidFill>
                <a:latin typeface="TheSansOffice" pitchFamily="34" charset="0"/>
              </a:rPr>
            </a:br>
            <a:r>
              <a:rPr lang="de-DE" sz="1400" dirty="0" smtClean="0">
                <a:solidFill>
                  <a:schemeClr val="tx1"/>
                </a:solidFill>
                <a:latin typeface="TheSansOffice" pitchFamily="34" charset="0"/>
              </a:rPr>
              <a:t>         </a:t>
            </a:r>
            <a:r>
              <a:rPr lang="de-DE" sz="1400" dirty="0" smtClean="0">
                <a:solidFill>
                  <a:srgbClr val="FF0000"/>
                </a:solidFill>
                <a:latin typeface="TheSansOffice" pitchFamily="34" charset="0"/>
              </a:rPr>
              <a:t>&lt;</a:t>
            </a:r>
            <a:r>
              <a:rPr lang="de-DE" sz="1400" dirty="0" err="1">
                <a:solidFill>
                  <a:srgbClr val="FF0000"/>
                </a:solidFill>
                <a:latin typeface="TheSansOffice" pitchFamily="34" charset="0"/>
              </a:rPr>
              <a:t>xs:documentation</a:t>
            </a:r>
            <a:r>
              <a:rPr lang="de-DE" sz="1400" dirty="0">
                <a:solidFill>
                  <a:srgbClr val="FF0000"/>
                </a:solidFill>
                <a:latin typeface="TheSansOffice" pitchFamily="34" charset="0"/>
              </a:rPr>
              <a:t>&gt;Das Element &amp;lt;h1&amp;gt; ist eine Überschrift der ersten Ebene, das an allen Positionen gestattet ist, </a:t>
            </a:r>
            <a:r>
              <a:rPr lang="de-DE" sz="1400" dirty="0" smtClean="0">
                <a:solidFill>
                  <a:srgbClr val="FF0000"/>
                </a:solidFill>
                <a:latin typeface="TheSansOffice" pitchFamily="34" charset="0"/>
              </a:rPr>
              <a:t>  	wo </a:t>
            </a:r>
            <a:r>
              <a:rPr lang="de-DE" sz="1400" dirty="0">
                <a:solidFill>
                  <a:srgbClr val="FF0000"/>
                </a:solidFill>
                <a:latin typeface="TheSansOffice" pitchFamily="34" charset="0"/>
              </a:rPr>
              <a:t>das Element &amp;</a:t>
            </a:r>
            <a:r>
              <a:rPr lang="de-DE" sz="1400" dirty="0" err="1">
                <a:solidFill>
                  <a:srgbClr val="FF0000"/>
                </a:solidFill>
                <a:latin typeface="TheSansOffice" pitchFamily="34" charset="0"/>
              </a:rPr>
              <a:t>lt;block&amp;gt</a:t>
            </a:r>
            <a:r>
              <a:rPr lang="de-DE" sz="1400" dirty="0">
                <a:solidFill>
                  <a:srgbClr val="FF0000"/>
                </a:solidFill>
                <a:latin typeface="TheSansOffice" pitchFamily="34" charset="0"/>
              </a:rPr>
              <a:t>; erlaubt ist. Da nicht immer auf eine Kapitelstruktur verwendet werden muss, </a:t>
            </a:r>
            <a:r>
              <a:rPr lang="de-DE" sz="1400" dirty="0" smtClean="0">
                <a:solidFill>
                  <a:srgbClr val="FF0000"/>
                </a:solidFill>
                <a:latin typeface="TheSansOffice" pitchFamily="34" charset="0"/>
              </a:rPr>
              <a:t>	können </a:t>
            </a:r>
            <a:r>
              <a:rPr lang="de-DE" sz="1400" dirty="0">
                <a:solidFill>
                  <a:srgbClr val="FF0000"/>
                </a:solidFill>
                <a:latin typeface="TheSansOffice" pitchFamily="34" charset="0"/>
              </a:rPr>
              <a:t>so Überschriften manuell eine Ebene zugewiesen werden. Hierzu gibt es die Elemente &amp;lt;h1&amp;gt;, </a:t>
            </a:r>
            <a:r>
              <a:rPr lang="de-DE" sz="1400" dirty="0" smtClean="0">
                <a:solidFill>
                  <a:srgbClr val="FF0000"/>
                </a:solidFill>
                <a:latin typeface="TheSansOffice" pitchFamily="34" charset="0"/>
              </a:rPr>
              <a:t>	&amp;</a:t>
            </a:r>
            <a:r>
              <a:rPr lang="de-DE" sz="1400" dirty="0">
                <a:solidFill>
                  <a:srgbClr val="FF0000"/>
                </a:solidFill>
                <a:latin typeface="TheSansOffice" pitchFamily="34" charset="0"/>
              </a:rPr>
              <a:t>lt;h2&amp;gt;, &amp;lt;h3&amp;gt;, &amp;lt;h4&amp;gt; und &amp;lt;h5&amp;gt;, die jeweils für die entsprechende Ebene </a:t>
            </a:r>
            <a:r>
              <a:rPr lang="de-DE" sz="1400" dirty="0" smtClean="0">
                <a:solidFill>
                  <a:srgbClr val="FF0000"/>
                </a:solidFill>
                <a:latin typeface="TheSansOffice" pitchFamily="34" charset="0"/>
              </a:rPr>
              <a:t>	gelten</a:t>
            </a:r>
            <a:r>
              <a:rPr lang="de-DE" sz="1400" dirty="0">
                <a:solidFill>
                  <a:srgbClr val="FF0000"/>
                </a:solidFill>
                <a:latin typeface="TheSansOffice" pitchFamily="34" charset="0"/>
              </a:rPr>
              <a:t>.&lt;/</a:t>
            </a:r>
            <a:r>
              <a:rPr lang="de-DE" sz="1400" dirty="0" err="1">
                <a:solidFill>
                  <a:srgbClr val="FF0000"/>
                </a:solidFill>
                <a:latin typeface="TheSansOffice" pitchFamily="34" charset="0"/>
              </a:rPr>
              <a:t>xs:documentation</a:t>
            </a:r>
            <a:r>
              <a:rPr lang="de-DE" sz="1400" dirty="0">
                <a:solidFill>
                  <a:srgbClr val="FF0000"/>
                </a:solidFill>
                <a:latin typeface="TheSansOffice" pitchFamily="34" charset="0"/>
              </a:rPr>
              <a:t>&gt;</a:t>
            </a:r>
            <a:br>
              <a:rPr lang="de-DE" sz="1400" dirty="0">
                <a:solidFill>
                  <a:srgbClr val="FF0000"/>
                </a:solidFill>
                <a:latin typeface="TheSansOffice" pitchFamily="34" charset="0"/>
              </a:rPr>
            </a:br>
            <a:r>
              <a:rPr lang="de-DE" sz="1400" dirty="0" smtClean="0">
                <a:solidFill>
                  <a:srgbClr val="FF0000"/>
                </a:solidFill>
                <a:latin typeface="TheSansOffice" pitchFamily="34" charset="0"/>
              </a:rPr>
              <a:t>        &lt;</a:t>
            </a:r>
            <a:r>
              <a:rPr lang="de-DE" sz="1400" dirty="0" err="1">
                <a:solidFill>
                  <a:srgbClr val="FF0000"/>
                </a:solidFill>
                <a:latin typeface="TheSansOffice" pitchFamily="34" charset="0"/>
              </a:rPr>
              <a:t>xs:documentation</a:t>
            </a:r>
            <a:r>
              <a:rPr lang="de-DE" sz="1400" dirty="0">
                <a:solidFill>
                  <a:srgbClr val="FF0000"/>
                </a:solidFill>
                <a:latin typeface="TheSansOffice" pitchFamily="34" charset="0"/>
              </a:rPr>
              <a:t>&gt;Als Inhalt hat das Element Text, der mit </a:t>
            </a:r>
            <a:r>
              <a:rPr lang="de-DE" sz="1400" dirty="0" err="1">
                <a:solidFill>
                  <a:srgbClr val="FF0000"/>
                </a:solidFill>
                <a:latin typeface="TheSansOffice" pitchFamily="34" charset="0"/>
              </a:rPr>
              <a:t>inzeiligen</a:t>
            </a:r>
            <a:r>
              <a:rPr lang="de-DE" sz="1400" dirty="0">
                <a:solidFill>
                  <a:srgbClr val="FF0000"/>
                </a:solidFill>
                <a:latin typeface="TheSansOffice" pitchFamily="34" charset="0"/>
              </a:rPr>
              <a:t> Elementen ausgezeichnet sein darf (Siehe </a:t>
            </a:r>
            <a:r>
              <a:rPr lang="de-DE" sz="1400" dirty="0" smtClean="0">
                <a:solidFill>
                  <a:srgbClr val="FF0000"/>
                </a:solidFill>
                <a:latin typeface="TheSansOffice" pitchFamily="34" charset="0"/>
              </a:rPr>
              <a:t>	&amp;</a:t>
            </a:r>
            <a:r>
              <a:rPr lang="de-DE" sz="1400" dirty="0" err="1">
                <a:solidFill>
                  <a:srgbClr val="FF0000"/>
                </a:solidFill>
                <a:latin typeface="TheSansOffice" pitchFamily="34" charset="0"/>
              </a:rPr>
              <a:t>lt;inzeilig&amp;gt</a:t>
            </a:r>
            <a:r>
              <a:rPr lang="de-DE" sz="1400" dirty="0">
                <a:solidFill>
                  <a:srgbClr val="FF0000"/>
                </a:solidFill>
                <a:latin typeface="TheSansOffice" pitchFamily="34" charset="0"/>
              </a:rPr>
              <a:t>;) und maximal ein &amp;</a:t>
            </a:r>
            <a:r>
              <a:rPr lang="de-DE" sz="1400" dirty="0" err="1">
                <a:solidFill>
                  <a:srgbClr val="FF0000"/>
                </a:solidFill>
                <a:latin typeface="TheSansOffice" pitchFamily="34" charset="0"/>
              </a:rPr>
              <a:t>lt;term&amp;gt</a:t>
            </a:r>
            <a:r>
              <a:rPr lang="de-DE" sz="1400" dirty="0">
                <a:solidFill>
                  <a:srgbClr val="FF0000"/>
                </a:solidFill>
                <a:latin typeface="TheSansOffice" pitchFamily="34" charset="0"/>
              </a:rPr>
              <a:t>;-Element, mit dem der Überschrift ein Label zugeordnet werden </a:t>
            </a:r>
            <a:r>
              <a:rPr lang="de-DE" sz="1400" dirty="0" smtClean="0">
                <a:solidFill>
                  <a:srgbClr val="FF0000"/>
                </a:solidFill>
                <a:latin typeface="TheSansOffice" pitchFamily="34" charset="0"/>
              </a:rPr>
              <a:t>	kann</a:t>
            </a:r>
            <a:r>
              <a:rPr lang="de-DE" sz="1400" dirty="0">
                <a:solidFill>
                  <a:srgbClr val="FF0000"/>
                </a:solidFill>
                <a:latin typeface="TheSansOffice" pitchFamily="34" charset="0"/>
              </a:rPr>
              <a:t>.&lt;/</a:t>
            </a:r>
            <a:r>
              <a:rPr lang="de-DE" sz="1400" dirty="0" err="1">
                <a:solidFill>
                  <a:srgbClr val="FF0000"/>
                </a:solidFill>
                <a:latin typeface="TheSansOffice" pitchFamily="34" charset="0"/>
              </a:rPr>
              <a:t>xs:documentation</a:t>
            </a:r>
            <a:r>
              <a:rPr lang="de-DE" sz="1400" dirty="0">
                <a:solidFill>
                  <a:srgbClr val="FF0000"/>
                </a:solidFill>
                <a:latin typeface="TheSansOffice" pitchFamily="34" charset="0"/>
              </a:rPr>
              <a:t>&gt;</a:t>
            </a:r>
            <a:br>
              <a:rPr lang="de-DE" sz="1400" dirty="0">
                <a:solidFill>
                  <a:srgbClr val="FF0000"/>
                </a:solidFill>
                <a:latin typeface="TheSansOffice" pitchFamily="34" charset="0"/>
              </a:rPr>
            </a:br>
            <a:r>
              <a:rPr lang="de-DE" sz="1400" dirty="0" smtClean="0">
                <a:solidFill>
                  <a:schemeClr val="tx1"/>
                </a:solidFill>
                <a:latin typeface="TheSansOffice" pitchFamily="34" charset="0"/>
              </a:rPr>
              <a:t>    &lt;/</a:t>
            </a:r>
            <a:r>
              <a:rPr lang="de-DE" sz="1400" dirty="0" err="1">
                <a:solidFill>
                  <a:schemeClr val="tx1"/>
                </a:solidFill>
                <a:latin typeface="TheSansOffice" pitchFamily="34" charset="0"/>
              </a:rPr>
              <a:t>xs:annotation</a:t>
            </a:r>
            <a:r>
              <a:rPr lang="de-DE" sz="1400" dirty="0">
                <a:solidFill>
                  <a:schemeClr val="tx1"/>
                </a:solidFill>
                <a:latin typeface="TheSansOffice" pitchFamily="34" charset="0"/>
              </a:rPr>
              <a:t>&gt;</a:t>
            </a:r>
            <a:br>
              <a:rPr lang="de-DE" sz="1400" dirty="0">
                <a:solidFill>
                  <a:schemeClr val="tx1"/>
                </a:solidFill>
                <a:latin typeface="TheSansOffice" pitchFamily="34" charset="0"/>
              </a:rPr>
            </a:br>
            <a:r>
              <a:rPr lang="de-DE" sz="1400" dirty="0" smtClean="0">
                <a:solidFill>
                  <a:schemeClr val="tx1"/>
                </a:solidFill>
                <a:latin typeface="TheSansOffice" pitchFamily="34" charset="0"/>
              </a:rPr>
              <a:t>    &lt;</a:t>
            </a:r>
            <a:r>
              <a:rPr lang="de-DE" sz="1400" dirty="0" err="1">
                <a:solidFill>
                  <a:schemeClr val="tx1"/>
                </a:solidFill>
                <a:latin typeface="TheSansOffice" pitchFamily="34" charset="0"/>
              </a:rPr>
              <a:t>xs:complexType</a:t>
            </a:r>
            <a:r>
              <a:rPr lang="de-DE" sz="1400" dirty="0">
                <a:solidFill>
                  <a:schemeClr val="tx1"/>
                </a:solidFill>
                <a:latin typeface="TheSansOffice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TheSansOffice" pitchFamily="34" charset="0"/>
              </a:rPr>
              <a:t>mixed</a:t>
            </a:r>
            <a:r>
              <a:rPr lang="de-DE" sz="1400" dirty="0">
                <a:solidFill>
                  <a:schemeClr val="tx1"/>
                </a:solidFill>
                <a:latin typeface="TheSansOffice" pitchFamily="34" charset="0"/>
              </a:rPr>
              <a:t>="</a:t>
            </a:r>
            <a:r>
              <a:rPr lang="de-DE" sz="1400" dirty="0" err="1">
                <a:solidFill>
                  <a:schemeClr val="tx1"/>
                </a:solidFill>
                <a:latin typeface="TheSansOffice" pitchFamily="34" charset="0"/>
              </a:rPr>
              <a:t>true</a:t>
            </a:r>
            <a:r>
              <a:rPr lang="de-DE" sz="1400" dirty="0">
                <a:solidFill>
                  <a:schemeClr val="tx1"/>
                </a:solidFill>
                <a:latin typeface="TheSansOffice" pitchFamily="34" charset="0"/>
              </a:rPr>
              <a:t>"&gt;</a:t>
            </a:r>
            <a:br>
              <a:rPr lang="de-DE" sz="1400" dirty="0">
                <a:solidFill>
                  <a:schemeClr val="tx1"/>
                </a:solidFill>
                <a:latin typeface="TheSansOffice" pitchFamily="34" charset="0"/>
              </a:rPr>
            </a:br>
            <a:r>
              <a:rPr lang="de-DE" sz="1400" dirty="0" smtClean="0">
                <a:solidFill>
                  <a:schemeClr val="tx1"/>
                </a:solidFill>
                <a:latin typeface="TheSansOffice" pitchFamily="34" charset="0"/>
              </a:rPr>
              <a:t>        &lt;</a:t>
            </a:r>
            <a:r>
              <a:rPr lang="de-DE" sz="1400" dirty="0" err="1">
                <a:solidFill>
                  <a:schemeClr val="tx1"/>
                </a:solidFill>
                <a:latin typeface="TheSansOffice" pitchFamily="34" charset="0"/>
              </a:rPr>
              <a:t>xs:sequence</a:t>
            </a:r>
            <a:r>
              <a:rPr lang="de-DE" sz="1400" dirty="0" smtClean="0">
                <a:solidFill>
                  <a:schemeClr val="tx1"/>
                </a:solidFill>
                <a:latin typeface="TheSansOffice" pitchFamily="34" charset="0"/>
              </a:rPr>
              <a:t>&gt;</a:t>
            </a:r>
            <a:endParaRPr lang="de-DE" sz="1400" dirty="0" smtClean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de-DE" sz="1400" dirty="0" smtClean="0">
                <a:solidFill>
                  <a:srgbClr val="000000"/>
                </a:solidFill>
                <a:latin typeface="TheSansOffice" pitchFamily="34" charset="0"/>
              </a:rPr>
              <a:t>…</a:t>
            </a:r>
            <a:endParaRPr lang="en-US" sz="1400" dirty="0">
              <a:solidFill>
                <a:srgbClr val="000000"/>
              </a:solidFill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36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Beispiel eine Dokumentation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>
              <a:tabLst>
                <a:tab pos="623888" algn="l"/>
                <a:tab pos="900113" algn="l"/>
                <a:tab pos="1160463" algn="l"/>
              </a:tabLst>
            </a:pPr>
            <a:endParaRPr lang="en-US" sz="1400" dirty="0">
              <a:solidFill>
                <a:srgbClr val="000000"/>
              </a:solidFill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6" y="1793776"/>
            <a:ext cx="951043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87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Vorteile 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von XML-Schema gegenüber DTDs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marL="342900" indent="-342900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Es ist einfacher den Elementinhalt und Dokumentaufbau zu beschreiben.</a:t>
            </a: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Bessere Überprüfung der Dateninhalte.</a:t>
            </a:r>
          </a:p>
          <a:p>
            <a:pPr marL="363538" indent="-363538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Einfacheres Zusammenspiel mit Datenbanken, da dort ähnliche Datentypen definiert werden können.</a:t>
            </a:r>
          </a:p>
          <a:p>
            <a:pPr marL="363538" indent="-363538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Sehr genaue Definition von erlaubten individuellen Zeichenfolgen möglich.</a:t>
            </a:r>
          </a:p>
          <a:p>
            <a:pPr marL="363538" indent="-363538" algn="l">
              <a:buFont typeface="TheSansOffice" pitchFamily="34" charset="0"/>
              <a:buChar char="›"/>
              <a:tabLst>
                <a:tab pos="536575" algn="l"/>
              </a:tabLst>
            </a:pPr>
            <a:r>
              <a:rPr lang="de-DE" sz="2000" b="0" dirty="0" smtClean="0">
                <a:latin typeface="TheSansOffice" pitchFamily="34" charset="0"/>
              </a:rPr>
              <a:t>Konvertierung (</a:t>
            </a:r>
            <a:r>
              <a:rPr lang="de-DE" sz="2000" b="0" dirty="0" err="1" smtClean="0">
                <a:latin typeface="TheSansOffice" pitchFamily="34" charset="0"/>
              </a:rPr>
              <a:t>casten</a:t>
            </a:r>
            <a:r>
              <a:rPr lang="de-DE" sz="2000" b="0" dirty="0" smtClean="0">
                <a:latin typeface="TheSansOffice" pitchFamily="34" charset="0"/>
              </a:rPr>
              <a:t>) zwischen verschiedenen Datentypen ist möglich. Z.B. mache aus einem String einen Integer.</a:t>
            </a:r>
          </a:p>
          <a:p>
            <a:pPr marL="363538" indent="-363538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Schemata unterstützen Namensräume. Dadurch ist eine Wiederverwendung in anderen Projekten einfacher.</a:t>
            </a:r>
          </a:p>
          <a:p>
            <a:pPr marL="363538" indent="-363538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Schemata sind selbst in der XML‐Syntax geschrieben.</a:t>
            </a:r>
          </a:p>
          <a:p>
            <a:pPr marL="363538" indent="-363538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Dadurch können sie von XML‐Parsern auf Validität überprüft werden.</a:t>
            </a: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Schemata können prinzipiell mit XSLT verändert oder ausgewertet werden.</a:t>
            </a:r>
          </a:p>
          <a:p>
            <a:pPr algn="l"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6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Vorteile von XML-Schema gegenüber DTDs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/>
            <a:r>
              <a:rPr lang="de-DE" sz="2000" dirty="0" smtClean="0">
                <a:latin typeface="TheSansOffice" pitchFamily="34" charset="0"/>
              </a:rPr>
              <a:t>Weitere Vorteile  von XML-Schema gegenüber DTDs</a:t>
            </a:r>
            <a:endParaRPr lang="de-DE" sz="2000" b="0" dirty="0" smtClean="0">
              <a:latin typeface="TheSansOffice" pitchFamily="34" charset="0"/>
            </a:endParaRPr>
          </a:p>
          <a:p>
            <a:pPr algn="l"/>
            <a:endParaRPr lang="de-DE" sz="2000" b="0" dirty="0" smtClean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Schemata können mit jedem XML‐Editor erstellt werden.</a:t>
            </a: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Integriertes Dokumentationsmodell.</a:t>
            </a: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Sehr gute Modularisierungsmöglichkeiten.</a:t>
            </a:r>
            <a:endParaRPr lang="de-DE" sz="2000" dirty="0" smtClean="0">
              <a:latin typeface="TheSansOffice" pitchFamily="34" charset="0"/>
            </a:endParaRPr>
          </a:p>
          <a:p>
            <a:pPr algn="l"/>
            <a:endParaRPr lang="de-DE" sz="2000" dirty="0" smtClean="0">
              <a:latin typeface="TheSansOffice" pitchFamily="34" charset="0"/>
            </a:endParaRPr>
          </a:p>
          <a:p>
            <a:pPr algn="l"/>
            <a:endParaRPr lang="de-DE" sz="2000" dirty="0" smtClean="0">
              <a:latin typeface="TheSansOffice" pitchFamily="34" charset="0"/>
            </a:endParaRPr>
          </a:p>
          <a:p>
            <a:pPr algn="l"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87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Nachteile von XML-Schema gegenüber 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DTDs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/>
            <a:endParaRPr lang="de-DE" sz="2000" b="0" dirty="0" smtClean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Syntax von DTD ist zwar nicht XML-basiert aber dennoch relativ einfach. </a:t>
            </a: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Große Schemata lassen sich ohne Entwicklungsumgebungen bzw. speziellen Editoren kaum pflegen bzw. entwickeln</a:t>
            </a:r>
            <a:r>
              <a:rPr lang="de-DE" sz="2000" b="0" dirty="0" smtClean="0">
                <a:latin typeface="TheSansOffice" pitchFamily="34" charset="0"/>
              </a:rPr>
              <a:t>.</a:t>
            </a:r>
          </a:p>
          <a:p>
            <a:endParaRPr lang="de-DE" sz="2000" b="0" dirty="0" smtClean="0"/>
          </a:p>
          <a:p>
            <a:pPr>
              <a:defRPr/>
            </a:pPr>
            <a:endParaRPr lang="de-DE" sz="2000" dirty="0"/>
          </a:p>
          <a:p>
            <a:pPr algn="l"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46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RELAX NG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/>
            <a:r>
              <a:rPr lang="de-DE" sz="2000" b="1" dirty="0" smtClean="0">
                <a:solidFill>
                  <a:schemeClr val="tx1"/>
                </a:solidFill>
                <a:latin typeface="TheSansOffice" pitchFamily="34" charset="0"/>
              </a:rPr>
              <a:t>Re</a:t>
            </a:r>
            <a:r>
              <a:rPr lang="de-DE" sz="2000" dirty="0" smtClean="0">
                <a:solidFill>
                  <a:schemeClr val="tx1"/>
                </a:solidFill>
                <a:latin typeface="TheSansOffice" pitchFamily="34" charset="0"/>
              </a:rPr>
              <a:t>gular </a:t>
            </a:r>
            <a:r>
              <a:rPr lang="de-DE" sz="2000" b="1" dirty="0">
                <a:solidFill>
                  <a:schemeClr val="tx1"/>
                </a:solidFill>
                <a:latin typeface="TheSansOffice" pitchFamily="34" charset="0"/>
              </a:rPr>
              <a:t>La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nguage Description </a:t>
            </a:r>
            <a:r>
              <a:rPr lang="de-DE" sz="2000" dirty="0" err="1">
                <a:solidFill>
                  <a:schemeClr val="tx1"/>
                </a:solidFill>
                <a:latin typeface="TheSansOffice" pitchFamily="34" charset="0"/>
              </a:rPr>
              <a:t>for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 </a:t>
            </a:r>
            <a:r>
              <a:rPr lang="de-DE" sz="2000" b="1" dirty="0">
                <a:solidFill>
                  <a:schemeClr val="tx1"/>
                </a:solidFill>
                <a:latin typeface="TheSansOffice" pitchFamily="34" charset="0"/>
              </a:rPr>
              <a:t>X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ML </a:t>
            </a:r>
            <a:r>
              <a:rPr lang="de-DE" sz="2000" b="1" dirty="0">
                <a:solidFill>
                  <a:schemeClr val="tx1"/>
                </a:solidFill>
                <a:latin typeface="TheSansOffice" pitchFamily="34" charset="0"/>
              </a:rPr>
              <a:t>N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ew </a:t>
            </a:r>
            <a:r>
              <a:rPr lang="de-DE" sz="2000" b="1" dirty="0">
                <a:solidFill>
                  <a:schemeClr val="tx1"/>
                </a:solidFill>
                <a:latin typeface="TheSansOffice" pitchFamily="34" charset="0"/>
              </a:rPr>
              <a:t>G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eneration (RELAX NG) ist eine </a:t>
            </a:r>
            <a:r>
              <a:rPr lang="de-DE" sz="2000" dirty="0" smtClean="0">
                <a:solidFill>
                  <a:schemeClr val="tx1"/>
                </a:solidFill>
                <a:latin typeface="TheSansOffice" pitchFamily="34" charset="0"/>
              </a:rPr>
              <a:t>Schemasprache für 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XML. </a:t>
            </a:r>
            <a:endParaRPr lang="de-DE" sz="2000" dirty="0" smtClean="0">
              <a:solidFill>
                <a:schemeClr val="tx1"/>
              </a:solidFill>
              <a:latin typeface="TheSansOffice" pitchFamily="34" charset="0"/>
            </a:endParaRPr>
          </a:p>
          <a:p>
            <a:pPr algn="l"/>
            <a:r>
              <a:rPr lang="de-DE" sz="2000" dirty="0" smtClean="0">
                <a:solidFill>
                  <a:schemeClr val="tx1"/>
                </a:solidFill>
                <a:latin typeface="TheSansOffice" pitchFamily="34" charset="0"/>
              </a:rPr>
              <a:t>Sie 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basiert auf Makoto </a:t>
            </a:r>
            <a:r>
              <a:rPr lang="de-DE" sz="2000" dirty="0" err="1">
                <a:solidFill>
                  <a:schemeClr val="tx1"/>
                </a:solidFill>
                <a:latin typeface="TheSansOffice" pitchFamily="34" charset="0"/>
              </a:rPr>
              <a:t>Muratas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 RELAX und James Clarks TREX. RELAX NG </a:t>
            </a:r>
            <a:r>
              <a:rPr lang="de-DE" sz="2000" dirty="0" smtClean="0">
                <a:solidFill>
                  <a:schemeClr val="tx1"/>
                </a:solidFill>
                <a:latin typeface="TheSansOffice" pitchFamily="34" charset="0"/>
              </a:rPr>
              <a:t>ist beschrieben 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in einem Dokument der OASIS RELAX NG Technical </a:t>
            </a:r>
            <a:r>
              <a:rPr lang="de-DE" sz="2000" dirty="0" err="1">
                <a:solidFill>
                  <a:schemeClr val="tx1"/>
                </a:solidFill>
                <a:latin typeface="TheSansOffice" pitchFamily="34" charset="0"/>
              </a:rPr>
              <a:t>Committee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 (http</a:t>
            </a:r>
            <a:r>
              <a:rPr lang="de-DE" sz="2000" dirty="0" smtClean="0">
                <a:solidFill>
                  <a:schemeClr val="tx1"/>
                </a:solidFill>
                <a:latin typeface="TheSansOffice" pitchFamily="34" charset="0"/>
              </a:rPr>
              <a:t>://www.oasis-open.org/committees/tc_home.php?wg_abbrev=relax-ng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) und darüber </a:t>
            </a:r>
            <a:r>
              <a:rPr lang="de-DE" sz="2000" dirty="0" smtClean="0">
                <a:solidFill>
                  <a:schemeClr val="tx1"/>
                </a:solidFill>
                <a:latin typeface="TheSansOffice" pitchFamily="34" charset="0"/>
              </a:rPr>
              <a:t>hinaus als 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internationaler Standard ISO/IEC 19757-2 innerhalb der </a:t>
            </a:r>
            <a:r>
              <a:rPr lang="de-DE" sz="2000" dirty="0" err="1">
                <a:solidFill>
                  <a:schemeClr val="tx1"/>
                </a:solidFill>
                <a:latin typeface="TheSansOffice" pitchFamily="34" charset="0"/>
              </a:rPr>
              <a:t>Document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 Schema </a:t>
            </a:r>
            <a:r>
              <a:rPr lang="de-DE" sz="2000" dirty="0" smtClean="0">
                <a:solidFill>
                  <a:schemeClr val="tx1"/>
                </a:solidFill>
                <a:latin typeface="TheSansOffice" pitchFamily="34" charset="0"/>
              </a:rPr>
              <a:t>Definition </a:t>
            </a:r>
            <a:r>
              <a:rPr lang="de-DE" sz="2000" dirty="0" err="1" smtClean="0">
                <a:solidFill>
                  <a:schemeClr val="tx1"/>
                </a:solidFill>
                <a:latin typeface="TheSansOffice" pitchFamily="34" charset="0"/>
              </a:rPr>
              <a:t>Languages</a:t>
            </a:r>
            <a:r>
              <a:rPr lang="de-DE" sz="2000" dirty="0" smtClean="0">
                <a:solidFill>
                  <a:schemeClr val="tx1"/>
                </a:solidFill>
                <a:latin typeface="TheSansOffice" pitchFamily="34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TheSansOffice" pitchFamily="34" charset="0"/>
              </a:rPr>
              <a:t>(DSDL).</a:t>
            </a:r>
            <a:endParaRPr lang="de-DE" sz="2000" b="0" dirty="0" smtClean="0">
              <a:latin typeface="TheSansOffice" pitchFamily="34" charset="0"/>
            </a:endParaRPr>
          </a:p>
          <a:p>
            <a:pPr>
              <a:defRPr/>
            </a:pPr>
            <a:endParaRPr lang="de-DE" sz="2000" dirty="0"/>
          </a:p>
          <a:p>
            <a:pPr algn="l"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Beispiel XML mit RELAX NG-Schema-Aufruf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0" name="Picture 2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4" y="1433736"/>
            <a:ext cx="7992927" cy="522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72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Stufen der Validierung 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von </a:t>
            </a: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XML-Dokumenten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defRPr/>
            </a:pPr>
            <a:r>
              <a:rPr lang="de-DE" sz="2000" dirty="0" smtClean="0">
                <a:latin typeface="TheSansOffice" pitchFamily="34" charset="0"/>
              </a:rPr>
              <a:t>Ablauf </a:t>
            </a:r>
            <a:r>
              <a:rPr lang="de-DE" sz="2000" dirty="0">
                <a:latin typeface="TheSansOffice" pitchFamily="34" charset="0"/>
              </a:rPr>
              <a:t>einer XML-Prüfung</a:t>
            </a:r>
          </a:p>
          <a:p>
            <a:pPr algn="l">
              <a:defRPr/>
            </a:pPr>
            <a:endParaRPr lang="de-DE" sz="2000" dirty="0">
              <a:latin typeface="TheSansOffice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de-DE" sz="2000" dirty="0" smtClean="0">
                <a:latin typeface="TheSansOffice" pitchFamily="34" charset="0"/>
              </a:rPr>
              <a:t>Prüfung </a:t>
            </a:r>
            <a:r>
              <a:rPr lang="de-DE" sz="2000" dirty="0">
                <a:latin typeface="TheSansOffice" pitchFamily="34" charset="0"/>
              </a:rPr>
              <a:t>der Syntax (</a:t>
            </a:r>
            <a:r>
              <a:rPr lang="de-DE" sz="2000" dirty="0" err="1">
                <a:latin typeface="TheSansOffice" pitchFamily="34" charset="0"/>
              </a:rPr>
              <a:t>Wohlgeformheit</a:t>
            </a:r>
            <a:r>
              <a:rPr lang="de-DE" sz="2000" dirty="0">
                <a:latin typeface="TheSansOffice" pitchFamily="34" charset="0"/>
              </a:rPr>
              <a:t>).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de-DE" sz="2000" dirty="0">
                <a:latin typeface="TheSansOffice" pitchFamily="34" charset="0"/>
              </a:rPr>
              <a:t>Prüfung der  Grammatik (parsen gegen eine DTD, XML-Schema, </a:t>
            </a:r>
            <a:r>
              <a:rPr lang="de-DE" sz="2000" dirty="0" smtClean="0">
                <a:latin typeface="TheSansOffice" pitchFamily="34" charset="0"/>
              </a:rPr>
              <a:t>Relax NG, etc</a:t>
            </a:r>
            <a:r>
              <a:rPr lang="de-DE" sz="2000" dirty="0">
                <a:latin typeface="TheSansOffice" pitchFamily="34" charset="0"/>
              </a:rPr>
              <a:t>.).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de-DE" sz="2000" dirty="0">
                <a:latin typeface="TheSansOffice" pitchFamily="34" charset="0"/>
              </a:rPr>
              <a:t>Prüfung der Kohärenz (Prüfung auf sogenannte Business-Rules) NEU.</a:t>
            </a:r>
          </a:p>
          <a:p>
            <a:pPr algn="l">
              <a:buFont typeface="+mj-lt"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defRPr/>
            </a:pPr>
            <a:r>
              <a:rPr lang="de-DE" sz="2000" dirty="0">
                <a:latin typeface="TheSansOffice" pitchFamily="34" charset="0"/>
              </a:rPr>
              <a:t>Danach Freigabe für weitere Verarbeitungsprozesse wie  z.B. XSLT-Stylesheets für </a:t>
            </a:r>
            <a:r>
              <a:rPr lang="de-DE" sz="2000" dirty="0" err="1">
                <a:latin typeface="TheSansOffice" pitchFamily="34" charset="0"/>
              </a:rPr>
              <a:t>Crossmediale</a:t>
            </a:r>
            <a:r>
              <a:rPr lang="de-DE" sz="2000" dirty="0">
                <a:latin typeface="TheSansOffice" pitchFamily="34" charset="0"/>
              </a:rPr>
              <a:t> Ausgaben.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4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Relax NG-Schema-Beispiel XML-Syntax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55" y="1433736"/>
            <a:ext cx="7342907" cy="5490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Relax NG-Schema Kompakt-Syntax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8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97" y="1433736"/>
            <a:ext cx="6264696" cy="5313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42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Vorteile von Relax NG gegenüber XML-Schema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/>
            <a:endParaRPr lang="de-DE" sz="2000" dirty="0" smtClean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Bietet mehr Prüfmöglichkeiten</a:t>
            </a: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Bessere Syntax.</a:t>
            </a: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Intuitive Kompaktschreibweise</a:t>
            </a:r>
          </a:p>
          <a:p>
            <a:endParaRPr lang="de-DE" sz="2000" b="0" dirty="0" smtClean="0"/>
          </a:p>
          <a:p>
            <a:pPr marL="342900" indent="-342900" algn="l">
              <a:buFont typeface="TheSansOffice" pitchFamily="34" charset="0"/>
              <a:buChar char="›"/>
            </a:pPr>
            <a:endParaRPr lang="de-DE" sz="2000" dirty="0" smtClean="0">
              <a:latin typeface="TheSansOffice" pitchFamily="34" charset="0"/>
            </a:endParaRPr>
          </a:p>
          <a:p>
            <a:pPr algn="l"/>
            <a:endParaRPr lang="de-DE" sz="2000" dirty="0" smtClean="0">
              <a:latin typeface="TheSansOffice" pitchFamily="34" charset="0"/>
            </a:endParaRPr>
          </a:p>
          <a:p>
            <a:pPr algn="l"/>
            <a:endParaRPr lang="de-DE" sz="2000" dirty="0" smtClean="0">
              <a:latin typeface="TheSansOffice" pitchFamily="34" charset="0"/>
            </a:endParaRPr>
          </a:p>
          <a:p>
            <a:pPr algn="l"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09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Nachteile von Relax NG gegenüber XML-Schema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marL="342900" indent="-342900" algn="l">
              <a:buFont typeface="TheSansOffice" pitchFamily="34" charset="0"/>
              <a:buChar char="›"/>
            </a:pPr>
            <a:endParaRPr lang="de-DE" sz="2000" b="0" dirty="0" smtClean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Wird von wenigen Editoren unterstützt.</a:t>
            </a: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b="0" dirty="0" smtClean="0">
                <a:latin typeface="TheSansOffice" pitchFamily="34" charset="0"/>
              </a:rPr>
              <a:t>Scheint sich nicht durchzusetzen.</a:t>
            </a:r>
          </a:p>
          <a:p>
            <a:pPr marL="342900" indent="-342900" algn="l">
              <a:buFont typeface="TheSansOffice" pitchFamily="34" charset="0"/>
              <a:buChar char="›"/>
            </a:pPr>
            <a:endParaRPr lang="de-DE" sz="2000" b="0" dirty="0" smtClean="0">
              <a:latin typeface="TheSansOffice" pitchFamily="34" charset="0"/>
            </a:endParaRPr>
          </a:p>
          <a:p>
            <a:pPr>
              <a:defRPr/>
            </a:pPr>
            <a:endParaRPr lang="de-DE" sz="2000" dirty="0"/>
          </a:p>
          <a:p>
            <a:pPr algn="l"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Kurzmatrix für Schemasprachen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marL="342900" indent="-342900" algn="l">
              <a:buFont typeface="TheSansOffice" pitchFamily="34" charset="0"/>
              <a:buChar char="›"/>
            </a:pPr>
            <a:endParaRPr lang="de-DE" sz="2000" b="0" dirty="0" smtClean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 smtClean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64" y="1865784"/>
            <a:ext cx="6102350" cy="249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02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err="1" smtClean="0">
                <a:solidFill>
                  <a:srgbClr val="666666"/>
                </a:solidFill>
                <a:latin typeface="TheSansOffice" pitchFamily="34" charset="0"/>
              </a:rPr>
              <a:t>Schematron</a:t>
            </a:r>
            <a:r>
              <a:rPr lang="de-DE" sz="3600" dirty="0" smtClean="0">
                <a:latin typeface="TheSansOffice" pitchFamily="34" charset="0"/>
              </a:rPr>
              <a:t/>
            </a:r>
            <a:br>
              <a:rPr lang="de-DE" sz="3600" dirty="0" smtClean="0">
                <a:latin typeface="TheSansOffice" pitchFamily="34" charset="0"/>
              </a:rPr>
            </a:b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2341066"/>
            <a:ext cx="9745663" cy="5213350"/>
          </a:xfrm>
        </p:spPr>
        <p:txBody>
          <a:bodyPr lIns="0" tIns="0" rIns="0" bIns="0"/>
          <a:lstStyle/>
          <a:p>
            <a:pPr marL="342900" indent="-342900" algn="l">
              <a:buFont typeface="TheSansOffice" pitchFamily="34" charset="0"/>
              <a:buChar char="›"/>
            </a:pPr>
            <a:endParaRPr lang="de-DE" sz="2000" b="0" dirty="0" smtClean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 smtClean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nhaltsplatzhalter 2"/>
          <p:cNvSpPr txBox="1">
            <a:spLocks/>
          </p:cNvSpPr>
          <p:nvPr/>
        </p:nvSpPr>
        <p:spPr bwMode="auto">
          <a:xfrm>
            <a:off x="292100" y="4673656"/>
            <a:ext cx="769778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B6121F"/>
              </a:buClr>
              <a:buSzPct val="60000"/>
              <a:defRPr/>
            </a:pPr>
            <a:r>
              <a:rPr lang="de-DE" sz="1600" dirty="0">
                <a:latin typeface="Courier New" pitchFamily="49" charset="0"/>
                <a:cs typeface="Courier New" pitchFamily="49" charset="0"/>
              </a:rPr>
              <a:t> &lt;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element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name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="zimmer"&gt;</a:t>
            </a:r>
            <a:br>
              <a:rPr lang="de-DE" sz="1600" dirty="0">
                <a:latin typeface="Courier New" pitchFamily="49" charset="0"/>
                <a:cs typeface="Courier New" pitchFamily="49" charset="0"/>
              </a:rPr>
            </a:br>
            <a:r>
              <a:rPr lang="de-DE" sz="1600" dirty="0">
                <a:latin typeface="Courier New" pitchFamily="49" charset="0"/>
                <a:cs typeface="Courier New" pitchFamily="49" charset="0"/>
              </a:rPr>
              <a:t>        &lt;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complexType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&gt;</a:t>
            </a:r>
            <a:br>
              <a:rPr lang="de-DE" sz="1600" dirty="0">
                <a:latin typeface="Courier New" pitchFamily="49" charset="0"/>
                <a:cs typeface="Courier New" pitchFamily="49" charset="0"/>
              </a:rPr>
            </a:br>
            <a:r>
              <a:rPr lang="de-DE" sz="1600" dirty="0">
                <a:latin typeface="Courier New" pitchFamily="49" charset="0"/>
                <a:cs typeface="Courier New" pitchFamily="49" charset="0"/>
              </a:rPr>
              <a:t>            &lt;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sequence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&gt;</a:t>
            </a:r>
            <a:br>
              <a:rPr lang="de-DE" sz="1600" dirty="0">
                <a:latin typeface="Courier New" pitchFamily="49" charset="0"/>
                <a:cs typeface="Courier New" pitchFamily="49" charset="0"/>
              </a:rPr>
            </a:br>
            <a:r>
              <a:rPr lang="de-DE" sz="1600" dirty="0">
                <a:latin typeface="Courier New" pitchFamily="49" charset="0"/>
                <a:cs typeface="Courier New" pitchFamily="49" charset="0"/>
              </a:rPr>
              <a:t>                &lt;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element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de-DE" sz="1600" b="1" dirty="0" err="1">
                <a:solidFill>
                  <a:srgbClr val="B6121F"/>
                </a:solidFill>
                <a:latin typeface="Courier New" pitchFamily="49" charset="0"/>
                <a:cs typeface="Courier New" pitchFamily="49" charset="0"/>
              </a:rPr>
              <a:t>minOccurs</a:t>
            </a:r>
            <a:r>
              <a:rPr lang="de-DE" sz="1600" b="1" dirty="0">
                <a:solidFill>
                  <a:srgbClr val="B6121F"/>
                </a:solidFill>
                <a:latin typeface="Courier New" pitchFamily="49" charset="0"/>
                <a:cs typeface="Courier New" pitchFamily="49" charset="0"/>
              </a:rPr>
              <a:t>="2" 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						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maxOccurs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unbounded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" ref="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tier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"/&gt;</a:t>
            </a:r>
            <a:br>
              <a:rPr lang="de-DE" sz="1600" dirty="0">
                <a:latin typeface="Courier New" pitchFamily="49" charset="0"/>
                <a:cs typeface="Courier New" pitchFamily="49" charset="0"/>
              </a:rPr>
            </a:br>
            <a:r>
              <a:rPr lang="de-DE" sz="1600" dirty="0">
                <a:latin typeface="Courier New" pitchFamily="49" charset="0"/>
                <a:cs typeface="Courier New" pitchFamily="49" charset="0"/>
              </a:rPr>
              <a:t>            &lt;/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sequence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&gt;</a:t>
            </a:r>
            <a:br>
              <a:rPr lang="de-DE" sz="1600" dirty="0">
                <a:latin typeface="Courier New" pitchFamily="49" charset="0"/>
                <a:cs typeface="Courier New" pitchFamily="49" charset="0"/>
              </a:rPr>
            </a:br>
            <a:r>
              <a:rPr lang="de-DE" sz="1600" dirty="0">
                <a:latin typeface="Courier New" pitchFamily="49" charset="0"/>
                <a:cs typeface="Courier New" pitchFamily="49" charset="0"/>
              </a:rPr>
              <a:t>        &lt;/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complexType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&gt;</a:t>
            </a:r>
          </a:p>
          <a:p>
            <a:pPr marL="342900" indent="-342900">
              <a:spcBef>
                <a:spcPct val="20000"/>
              </a:spcBef>
              <a:buClr>
                <a:srgbClr val="B6121F"/>
              </a:buClr>
              <a:buSzPct val="60000"/>
              <a:defRPr/>
            </a:pPr>
            <a:r>
              <a:rPr lang="de-DE" sz="1600" dirty="0">
                <a:latin typeface="Courier New" pitchFamily="49" charset="0"/>
                <a:cs typeface="Courier New" pitchFamily="49" charset="0"/>
              </a:rPr>
              <a:t> &lt;/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xs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:</a:t>
            </a:r>
            <a:r>
              <a:rPr lang="de-DE" sz="1600" dirty="0" err="1">
                <a:latin typeface="Courier New" pitchFamily="49" charset="0"/>
                <a:cs typeface="Courier New" pitchFamily="49" charset="0"/>
              </a:rPr>
              <a:t>element</a:t>
            </a:r>
            <a:r>
              <a:rPr lang="de-DE" sz="1600" dirty="0">
                <a:latin typeface="Courier New" pitchFamily="49" charset="0"/>
                <a:cs typeface="Courier New" pitchFamily="49" charset="0"/>
              </a:rPr>
              <a:t>&gt;</a:t>
            </a:r>
            <a:endParaRPr lang="de-DE" sz="1600" kern="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5" name="Picture 2" descr="C:\Users\Hedler-HdM\Desktop\xml_Tagung\schematron_quelldaten\zeb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0660" y="1800735"/>
            <a:ext cx="1994426" cy="293156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6" name="Eine Ecke des Rechtecks schneiden 6"/>
          <p:cNvSpPr/>
          <p:nvPr/>
        </p:nvSpPr>
        <p:spPr bwMode="auto">
          <a:xfrm>
            <a:off x="545647" y="1755378"/>
            <a:ext cx="5124450" cy="2725737"/>
          </a:xfrm>
          <a:prstGeom prst="snip1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7" name="Rectangle 10"/>
          <p:cNvSpPr/>
          <p:nvPr/>
        </p:nvSpPr>
        <p:spPr>
          <a:xfrm>
            <a:off x="471714" y="1789159"/>
            <a:ext cx="4572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&lt;arche&gt;</a:t>
            </a:r>
            <a:br>
              <a:rPr lang="de-DE" sz="16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&lt;zimmer&gt;</a:t>
            </a:r>
            <a:br>
              <a:rPr lang="de-DE" sz="16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    &lt;tier fleischfresser="</a:t>
            </a:r>
            <a:r>
              <a:rPr lang="de-DE" sz="1600" b="1" dirty="0" smtClean="0">
                <a:solidFill>
                  <a:srgbClr val="B6121F"/>
                </a:solidFill>
                <a:latin typeface="Courier New" pitchFamily="49" charset="0"/>
                <a:cs typeface="Courier New" pitchFamily="49" charset="0"/>
              </a:rPr>
              <a:t>nein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"&gt;</a:t>
            </a:r>
            <a:br>
              <a:rPr lang="de-DE" sz="16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        &lt;art&gt;Zebra&lt;/art&gt;</a:t>
            </a:r>
            <a:br>
              <a:rPr lang="de-DE" sz="16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    &lt;/tier&gt;</a:t>
            </a:r>
            <a:br>
              <a:rPr lang="de-DE" sz="16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    &lt;tier fleischfresser="</a:t>
            </a:r>
            <a:r>
              <a:rPr lang="de-DE" sz="1600" b="1" dirty="0" smtClean="0">
                <a:solidFill>
                  <a:srgbClr val="B6121F"/>
                </a:solidFill>
                <a:latin typeface="Courier New" pitchFamily="49" charset="0"/>
                <a:cs typeface="Courier New" pitchFamily="49" charset="0"/>
              </a:rPr>
              <a:t>ja</a:t>
            </a: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"&gt;</a:t>
            </a:r>
            <a:br>
              <a:rPr lang="de-DE" sz="16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        &lt;art&gt;Gepard&lt;/art&gt;</a:t>
            </a:r>
            <a:br>
              <a:rPr lang="de-DE" sz="16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    &lt;/tier&gt;</a:t>
            </a:r>
            <a:br>
              <a:rPr lang="de-DE" sz="1600" dirty="0" smtClean="0">
                <a:latin typeface="Courier New" pitchFamily="49" charset="0"/>
                <a:cs typeface="Courier New" pitchFamily="49" charset="0"/>
              </a:rPr>
            </a:b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    &lt;/zimmer&gt;</a:t>
            </a:r>
          </a:p>
          <a:p>
            <a:pPr eaLnBrk="1" hangingPunct="1">
              <a:buFont typeface="Wingdings" pitchFamily="2" charset="2"/>
              <a:buNone/>
            </a:pPr>
            <a:r>
              <a:rPr lang="de-DE" sz="1600" dirty="0" smtClean="0">
                <a:latin typeface="Courier New" pitchFamily="49" charset="0"/>
                <a:cs typeface="Courier New" pitchFamily="49" charset="0"/>
              </a:rPr>
              <a:t>&lt;/arche&gt;</a:t>
            </a:r>
          </a:p>
        </p:txBody>
      </p:sp>
      <p:sp>
        <p:nvSpPr>
          <p:cNvPr id="18" name="Eine Ecke des Rechtecks schneiden 9"/>
          <p:cNvSpPr/>
          <p:nvPr/>
        </p:nvSpPr>
        <p:spPr bwMode="auto">
          <a:xfrm>
            <a:off x="471714" y="4706993"/>
            <a:ext cx="6880225" cy="2133600"/>
          </a:xfrm>
          <a:prstGeom prst="snip1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9" name="Textfeld 10"/>
          <p:cNvSpPr txBox="1"/>
          <p:nvPr/>
        </p:nvSpPr>
        <p:spPr>
          <a:xfrm>
            <a:off x="5043714" y="4732301"/>
            <a:ext cx="13303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XSD 1.0</a:t>
            </a:r>
          </a:p>
        </p:txBody>
      </p:sp>
      <p:sp>
        <p:nvSpPr>
          <p:cNvPr id="20" name="Textfeld 10"/>
          <p:cNvSpPr txBox="1"/>
          <p:nvPr/>
        </p:nvSpPr>
        <p:spPr>
          <a:xfrm>
            <a:off x="4140994" y="1800735"/>
            <a:ext cx="8691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n-cs"/>
              </a:rPr>
              <a:t>XML</a:t>
            </a:r>
            <a:endParaRPr lang="de-DE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4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Kohärenzprüfung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marL="342900" indent="-342900" algn="l">
              <a:buFont typeface="TheSansOffice" pitchFamily="34" charset="0"/>
              <a:buChar char="›"/>
            </a:pPr>
            <a:endParaRPr lang="de-DE" sz="2000" b="0" dirty="0" smtClean="0">
              <a:latin typeface="TheSansOffice" pitchFamily="34" charset="0"/>
            </a:endParaRPr>
          </a:p>
          <a:p>
            <a:pPr algn="l"/>
            <a:r>
              <a:rPr lang="en-US" sz="2000" dirty="0" err="1">
                <a:latin typeface="TheSansOffice" pitchFamily="34" charset="0"/>
              </a:rPr>
              <a:t>Arche</a:t>
            </a:r>
            <a:r>
              <a:rPr lang="en-US" sz="2000" dirty="0">
                <a:latin typeface="TheSansOffice" pitchFamily="34" charset="0"/>
              </a:rPr>
              <a:t>-Noah-Business-Rule:</a:t>
            </a:r>
          </a:p>
          <a:p>
            <a:pPr algn="l"/>
            <a:endParaRPr lang="en-US" sz="2000" dirty="0">
              <a:latin typeface="TheSansOffice" pitchFamily="34" charset="0"/>
            </a:endParaRPr>
          </a:p>
          <a:p>
            <a:pPr algn="l"/>
            <a:r>
              <a:rPr lang="en-US" sz="2000" dirty="0" err="1">
                <a:latin typeface="TheSansOffice" pitchFamily="34" charset="0"/>
              </a:rPr>
              <a:t>Gibt</a:t>
            </a:r>
            <a:r>
              <a:rPr lang="en-US" sz="2000" dirty="0">
                <a:latin typeface="TheSansOffice" pitchFamily="34" charset="0"/>
              </a:rPr>
              <a:t> </a:t>
            </a:r>
            <a:r>
              <a:rPr lang="en-US" sz="2000" dirty="0" err="1">
                <a:latin typeface="TheSansOffice" pitchFamily="34" charset="0"/>
              </a:rPr>
              <a:t>es</a:t>
            </a:r>
            <a:r>
              <a:rPr lang="en-US" sz="2000" dirty="0">
                <a:latin typeface="TheSansOffice" pitchFamily="34" charset="0"/>
              </a:rPr>
              <a:t> </a:t>
            </a:r>
            <a:r>
              <a:rPr lang="en-US" sz="2000" dirty="0" err="1">
                <a:latin typeface="TheSansOffice" pitchFamily="34" charset="0"/>
              </a:rPr>
              <a:t>Fleischfresser</a:t>
            </a:r>
            <a:r>
              <a:rPr lang="en-US" sz="2000" dirty="0">
                <a:latin typeface="TheSansOffice" pitchFamily="34" charset="0"/>
              </a:rPr>
              <a:t> und </a:t>
            </a:r>
            <a:r>
              <a:rPr lang="en-US" sz="2000" dirty="0" err="1">
                <a:latin typeface="TheSansOffice" pitchFamily="34" charset="0"/>
              </a:rPr>
              <a:t>Vegetarier</a:t>
            </a:r>
            <a:r>
              <a:rPr lang="en-US" sz="2000" dirty="0">
                <a:latin typeface="TheSansOffice" pitchFamily="34" charset="0"/>
              </a:rPr>
              <a:t> in </a:t>
            </a:r>
            <a:r>
              <a:rPr lang="en-US" sz="2000" dirty="0" err="1">
                <a:latin typeface="TheSansOffice" pitchFamily="34" charset="0"/>
              </a:rPr>
              <a:t>einem</a:t>
            </a:r>
            <a:r>
              <a:rPr lang="en-US" sz="2000" dirty="0">
                <a:latin typeface="TheSansOffice" pitchFamily="34" charset="0"/>
              </a:rPr>
              <a:t> Zimmer?</a:t>
            </a:r>
          </a:p>
          <a:p>
            <a:pPr algn="l"/>
            <a:endParaRPr lang="en-US" sz="2000" dirty="0">
              <a:latin typeface="TheSansOffice" pitchFamily="34" charset="0"/>
            </a:endParaRPr>
          </a:p>
          <a:p>
            <a:pPr algn="l"/>
            <a:r>
              <a:rPr lang="en-US" sz="2000" dirty="0">
                <a:latin typeface="TheSansOffice" pitchFamily="34" charset="0"/>
              </a:rPr>
              <a:t>	tier[@</a:t>
            </a:r>
            <a:r>
              <a:rPr lang="en-US" sz="2000" dirty="0" err="1">
                <a:latin typeface="TheSansOffice" pitchFamily="34" charset="0"/>
              </a:rPr>
              <a:t>fleischfresser</a:t>
            </a:r>
            <a:r>
              <a:rPr lang="en-US" sz="2000" dirty="0">
                <a:latin typeface="TheSansOffice" pitchFamily="34" charset="0"/>
              </a:rPr>
              <a:t>='</a:t>
            </a:r>
            <a:r>
              <a:rPr lang="en-US" sz="2000" dirty="0" err="1">
                <a:latin typeface="TheSansOffice" pitchFamily="34" charset="0"/>
              </a:rPr>
              <a:t>ja</a:t>
            </a:r>
            <a:r>
              <a:rPr lang="en-US" sz="2000" dirty="0">
                <a:latin typeface="TheSansOffice" pitchFamily="34" charset="0"/>
              </a:rPr>
              <a:t>'] and tier[@</a:t>
            </a:r>
            <a:r>
              <a:rPr lang="en-US" sz="2000" dirty="0" err="1">
                <a:latin typeface="TheSansOffice" pitchFamily="34" charset="0"/>
              </a:rPr>
              <a:t>fleischfresser</a:t>
            </a:r>
            <a:r>
              <a:rPr lang="en-US" sz="2000" dirty="0">
                <a:latin typeface="TheSansOffice" pitchFamily="34" charset="0"/>
              </a:rPr>
              <a:t>='nein']</a:t>
            </a:r>
          </a:p>
          <a:p>
            <a:pPr algn="l"/>
            <a:endParaRPr lang="en-US" sz="2000" dirty="0">
              <a:latin typeface="TheSansOffice" pitchFamily="34" charset="0"/>
            </a:endParaRPr>
          </a:p>
          <a:p>
            <a:pPr algn="l"/>
            <a:endParaRPr lang="en-US" sz="2000" dirty="0">
              <a:latin typeface="TheSansOffice" pitchFamily="34" charset="0"/>
            </a:endParaRPr>
          </a:p>
          <a:p>
            <a:pPr algn="l"/>
            <a:r>
              <a:rPr lang="en-US" sz="2000" dirty="0" err="1">
                <a:latin typeface="TheSansOffice" pitchFamily="34" charset="0"/>
              </a:rPr>
              <a:t>Möglichkeiten</a:t>
            </a:r>
            <a:r>
              <a:rPr lang="en-US" sz="2000" dirty="0">
                <a:latin typeface="TheSansOffice" pitchFamily="34" charset="0"/>
              </a:rPr>
              <a:t> von XPATH:</a:t>
            </a:r>
          </a:p>
          <a:p>
            <a:pPr marL="342900" indent="-342900" algn="l">
              <a:buFont typeface="TheSansOffice" pitchFamily="34" charset="0"/>
              <a:buChar char="›"/>
            </a:pPr>
            <a:r>
              <a:rPr lang="en-US" sz="2000" dirty="0">
                <a:latin typeface="TheSansOffice" pitchFamily="34" charset="0"/>
              </a:rPr>
              <a:t>   </a:t>
            </a:r>
            <a:r>
              <a:rPr lang="en-US" sz="2000" dirty="0" err="1">
                <a:latin typeface="TheSansOffice" pitchFamily="34" charset="0"/>
              </a:rPr>
              <a:t>Zugriff</a:t>
            </a:r>
            <a:r>
              <a:rPr lang="en-US" sz="2000" dirty="0">
                <a:latin typeface="TheSansOffice" pitchFamily="34" charset="0"/>
              </a:rPr>
              <a:t> auf </a:t>
            </a:r>
            <a:r>
              <a:rPr lang="en-US" sz="2000" dirty="0" err="1">
                <a:latin typeface="TheSansOffice" pitchFamily="34" charset="0"/>
              </a:rPr>
              <a:t>alle</a:t>
            </a:r>
            <a:r>
              <a:rPr lang="en-US" sz="2000" dirty="0">
                <a:latin typeface="TheSansOffice" pitchFamily="34" charset="0"/>
              </a:rPr>
              <a:t> </a:t>
            </a:r>
            <a:r>
              <a:rPr lang="en-US" sz="2000" dirty="0" err="1">
                <a:latin typeface="TheSansOffice" pitchFamily="34" charset="0"/>
              </a:rPr>
              <a:t>Knoten</a:t>
            </a:r>
            <a:r>
              <a:rPr lang="en-US" sz="2000" dirty="0">
                <a:latin typeface="TheSansOffice" pitchFamily="34" charset="0"/>
              </a:rPr>
              <a:t> des XML-</a:t>
            </a:r>
            <a:r>
              <a:rPr lang="en-US" sz="2000" dirty="0" err="1">
                <a:latin typeface="TheSansOffice" pitchFamily="34" charset="0"/>
              </a:rPr>
              <a:t>Dokuments</a:t>
            </a:r>
            <a:endParaRPr lang="en-US" sz="2000" dirty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›"/>
            </a:pPr>
            <a:r>
              <a:rPr lang="en-US" sz="2000" dirty="0">
                <a:latin typeface="TheSansOffice" pitchFamily="34" charset="0"/>
              </a:rPr>
              <a:t>   </a:t>
            </a:r>
            <a:r>
              <a:rPr lang="en-US" sz="2000" dirty="0" err="1">
                <a:latin typeface="TheSansOffice" pitchFamily="34" charset="0"/>
              </a:rPr>
              <a:t>Verschiedene</a:t>
            </a:r>
            <a:r>
              <a:rPr lang="en-US" sz="2000" dirty="0">
                <a:latin typeface="TheSansOffice" pitchFamily="34" charset="0"/>
              </a:rPr>
              <a:t> </a:t>
            </a:r>
            <a:r>
              <a:rPr lang="en-US" sz="2000" dirty="0" err="1">
                <a:latin typeface="TheSansOffice" pitchFamily="34" charset="0"/>
              </a:rPr>
              <a:t>Knotenoperationen</a:t>
            </a:r>
            <a:endParaRPr lang="en-US" sz="2000" dirty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   Einsatz der XPATH-Funktionsbibliothek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58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Kohärenzprüfung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/>
            <a:r>
              <a:rPr lang="de-DE" sz="2000" dirty="0">
                <a:latin typeface="TheSansOffice" pitchFamily="34" charset="0"/>
              </a:rPr>
              <a:t>Was ist </a:t>
            </a:r>
            <a:r>
              <a:rPr lang="de-DE" sz="2000" dirty="0" err="1">
                <a:latin typeface="TheSansOffice" pitchFamily="34" charset="0"/>
              </a:rPr>
              <a:t>Schematron</a:t>
            </a:r>
            <a:r>
              <a:rPr lang="de-DE" sz="2000" dirty="0">
                <a:latin typeface="TheSansOffice" pitchFamily="34" charset="0"/>
              </a:rPr>
              <a:t>? </a:t>
            </a:r>
          </a:p>
          <a:p>
            <a:pPr algn="l">
              <a:buFont typeface="Arial" pitchFamily="34" charset="2"/>
              <a:buChar char="•"/>
            </a:pPr>
            <a:endParaRPr lang="de-DE" sz="2000" dirty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Teil des DSDL (ISO 19757)</a:t>
            </a: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Hosting Sprache in XML formuliert</a:t>
            </a:r>
          </a:p>
          <a:p>
            <a:pPr marL="342900" indent="-342900" algn="l">
              <a:buFont typeface="TheSansOffice" pitchFamily="34" charset="0"/>
              <a:buChar char="›"/>
            </a:pPr>
            <a:endParaRPr lang="de-DE" sz="2000" dirty="0">
              <a:latin typeface="TheSansOffice" pitchFamily="34" charset="0"/>
            </a:endParaRPr>
          </a:p>
          <a:p>
            <a:pPr algn="l"/>
            <a:r>
              <a:rPr lang="de-DE" sz="2000" dirty="0">
                <a:latin typeface="TheSansOffice" pitchFamily="34" charset="0"/>
              </a:rPr>
              <a:t>&lt;?</a:t>
            </a:r>
            <a:r>
              <a:rPr lang="de-DE" sz="2000" dirty="0" err="1">
                <a:latin typeface="TheSansOffice" pitchFamily="34" charset="0"/>
              </a:rPr>
              <a:t>xml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version</a:t>
            </a:r>
            <a:r>
              <a:rPr lang="de-DE" sz="2000" dirty="0">
                <a:latin typeface="TheSansOffice" pitchFamily="34" charset="0"/>
              </a:rPr>
              <a:t>="1.0" </a:t>
            </a:r>
            <a:r>
              <a:rPr lang="de-DE" sz="2000" dirty="0" err="1">
                <a:latin typeface="TheSansOffice" pitchFamily="34" charset="0"/>
              </a:rPr>
              <a:t>encoding</a:t>
            </a:r>
            <a:r>
              <a:rPr lang="de-DE" sz="2000" dirty="0">
                <a:latin typeface="TheSansOffice" pitchFamily="34" charset="0"/>
              </a:rPr>
              <a:t>="UTF-8"?&gt;</a:t>
            </a:r>
          </a:p>
          <a:p>
            <a:pPr algn="l"/>
            <a:r>
              <a:rPr lang="de-DE" sz="2000" dirty="0">
                <a:latin typeface="TheSansOffice" pitchFamily="34" charset="0"/>
              </a:rPr>
              <a:t>&lt;</a:t>
            </a:r>
            <a:r>
              <a:rPr lang="de-DE" sz="2000" dirty="0" err="1">
                <a:latin typeface="TheSansOffice" pitchFamily="34" charset="0"/>
              </a:rPr>
              <a:t>schema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xmlns</a:t>
            </a:r>
            <a:r>
              <a:rPr lang="de-DE" sz="2000" dirty="0">
                <a:latin typeface="TheSansOffice" pitchFamily="34" charset="0"/>
              </a:rPr>
              <a:t>="http://purl.oclc.org/</a:t>
            </a:r>
            <a:r>
              <a:rPr lang="de-DE" sz="2000" dirty="0" err="1">
                <a:latin typeface="TheSansOffice" pitchFamily="34" charset="0"/>
              </a:rPr>
              <a:t>dsdl</a:t>
            </a:r>
            <a:r>
              <a:rPr lang="de-DE" sz="2000" dirty="0">
                <a:latin typeface="TheSansOffice" pitchFamily="34" charset="0"/>
              </a:rPr>
              <a:t>/</a:t>
            </a:r>
            <a:r>
              <a:rPr lang="de-DE" sz="2000" dirty="0" err="1">
                <a:latin typeface="TheSansOffice" pitchFamily="34" charset="0"/>
              </a:rPr>
              <a:t>schematron</a:t>
            </a:r>
            <a:r>
              <a:rPr lang="de-DE" sz="2000" dirty="0">
                <a:latin typeface="TheSansOffice" pitchFamily="34" charset="0"/>
              </a:rPr>
              <a:t>" </a:t>
            </a:r>
            <a:r>
              <a:rPr lang="de-DE" sz="2000" dirty="0" err="1">
                <a:latin typeface="TheSansOffice" pitchFamily="34" charset="0"/>
              </a:rPr>
              <a:t>queryBinding</a:t>
            </a:r>
            <a:r>
              <a:rPr lang="de-DE" sz="2000" dirty="0">
                <a:latin typeface="TheSansOffice" pitchFamily="34" charset="0"/>
              </a:rPr>
              <a:t>="[</a:t>
            </a:r>
            <a:r>
              <a:rPr lang="de-DE" sz="2000" dirty="0" err="1">
                <a:latin typeface="TheSansOffice" pitchFamily="34" charset="0"/>
              </a:rPr>
              <a:t>query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language</a:t>
            </a:r>
            <a:r>
              <a:rPr lang="de-DE" sz="2000" dirty="0">
                <a:latin typeface="TheSansOffice" pitchFamily="34" charset="0"/>
              </a:rPr>
              <a:t>]"&gt;</a:t>
            </a:r>
          </a:p>
          <a:p>
            <a:pPr algn="l"/>
            <a:r>
              <a:rPr lang="de-DE" sz="2000" dirty="0">
                <a:latin typeface="TheSansOffice" pitchFamily="34" charset="0"/>
              </a:rPr>
              <a:t>	&lt;</a:t>
            </a:r>
            <a:r>
              <a:rPr lang="de-DE" sz="2000" dirty="0" err="1">
                <a:latin typeface="TheSansOffice" pitchFamily="34" charset="0"/>
              </a:rPr>
              <a:t>pattern</a:t>
            </a:r>
            <a:r>
              <a:rPr lang="de-DE" sz="2000" dirty="0">
                <a:latin typeface="TheSansOffice" pitchFamily="34" charset="0"/>
              </a:rPr>
              <a:t>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</a:t>
            </a:r>
            <a:r>
              <a:rPr lang="de-DE" sz="2000" dirty="0" smtClean="0">
                <a:latin typeface="TheSansOffice" pitchFamily="34" charset="0"/>
              </a:rPr>
              <a:t>		&lt;</a:t>
            </a:r>
            <a:r>
              <a:rPr lang="de-DE" sz="2000" dirty="0" err="1">
                <a:latin typeface="TheSansOffice" pitchFamily="34" charset="0"/>
              </a:rPr>
              <a:t>rule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context</a:t>
            </a:r>
            <a:r>
              <a:rPr lang="de-DE" sz="2000" dirty="0">
                <a:latin typeface="TheSansOffice" pitchFamily="34" charset="0"/>
              </a:rPr>
              <a:t>="[</a:t>
            </a:r>
            <a:r>
              <a:rPr lang="de-DE" sz="2000" dirty="0" err="1">
                <a:latin typeface="TheSansOffice" pitchFamily="34" charset="0"/>
              </a:rPr>
              <a:t>pattern</a:t>
            </a:r>
            <a:r>
              <a:rPr lang="de-DE" sz="2000" dirty="0">
                <a:latin typeface="TheSansOffice" pitchFamily="34" charset="0"/>
              </a:rPr>
              <a:t>]"&gt;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   </a:t>
            </a:r>
            <a:r>
              <a:rPr lang="de-DE" sz="2000" dirty="0" smtClean="0">
                <a:latin typeface="TheSansOffice" pitchFamily="34" charset="0"/>
              </a:rPr>
              <a:t>			  </a:t>
            </a:r>
            <a:r>
              <a:rPr lang="de-DE" sz="2000" dirty="0">
                <a:latin typeface="TheSansOffice" pitchFamily="34" charset="0"/>
              </a:rPr>
              <a:t>&lt;</a:t>
            </a:r>
            <a:r>
              <a:rPr lang="de-DE" sz="2000" dirty="0" err="1">
                <a:latin typeface="TheSansOffice" pitchFamily="34" charset="0"/>
              </a:rPr>
              <a:t>assert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test</a:t>
            </a:r>
            <a:r>
              <a:rPr lang="de-DE" sz="2000" dirty="0">
                <a:latin typeface="TheSansOffice" pitchFamily="34" charset="0"/>
              </a:rPr>
              <a:t>="[</a:t>
            </a:r>
            <a:r>
              <a:rPr lang="de-DE" sz="2000" dirty="0" err="1">
                <a:latin typeface="TheSansOffice" pitchFamily="34" charset="0"/>
              </a:rPr>
              <a:t>boolean</a:t>
            </a:r>
            <a:r>
              <a:rPr lang="de-DE" sz="2000" dirty="0">
                <a:latin typeface="TheSansOffice" pitchFamily="34" charset="0"/>
              </a:rPr>
              <a:t>-expression]"/&gt;    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</a:t>
            </a:r>
            <a:r>
              <a:rPr lang="de-DE" sz="2000" dirty="0" smtClean="0">
                <a:latin typeface="TheSansOffice" pitchFamily="34" charset="0"/>
              </a:rPr>
              <a:t>		&lt;/</a:t>
            </a:r>
            <a:r>
              <a:rPr lang="de-DE" sz="2000" dirty="0" err="1">
                <a:latin typeface="TheSansOffice" pitchFamily="34" charset="0"/>
              </a:rPr>
              <a:t>rule</a:t>
            </a:r>
            <a:r>
              <a:rPr lang="de-DE" sz="2000" dirty="0">
                <a:latin typeface="TheSansOffice" pitchFamily="34" charset="0"/>
              </a:rPr>
              <a:t>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 smtClean="0">
                <a:latin typeface="TheSansOffice" pitchFamily="34" charset="0"/>
              </a:rPr>
              <a:t>	&lt;/</a:t>
            </a:r>
            <a:r>
              <a:rPr lang="de-DE" sz="2000" dirty="0" err="1">
                <a:latin typeface="TheSansOffice" pitchFamily="34" charset="0"/>
              </a:rPr>
              <a:t>pattern</a:t>
            </a:r>
            <a:r>
              <a:rPr lang="de-DE" sz="2000" dirty="0">
                <a:latin typeface="TheSansOffice" pitchFamily="34" charset="0"/>
              </a:rPr>
              <a:t>&gt;</a:t>
            </a:r>
          </a:p>
          <a:p>
            <a:pPr algn="l"/>
            <a:r>
              <a:rPr lang="de-DE" sz="2000" dirty="0">
                <a:latin typeface="TheSansOffice" pitchFamily="34" charset="0"/>
              </a:rPr>
              <a:t>&lt;/</a:t>
            </a:r>
            <a:r>
              <a:rPr lang="de-DE" sz="2000" dirty="0" err="1">
                <a:latin typeface="TheSansOffice" pitchFamily="34" charset="0"/>
              </a:rPr>
              <a:t>schema</a:t>
            </a:r>
            <a:r>
              <a:rPr lang="de-DE" sz="2000" dirty="0">
                <a:latin typeface="TheSansOffice" pitchFamily="34" charset="0"/>
              </a:rPr>
              <a:t>&gt;</a:t>
            </a:r>
          </a:p>
          <a:p>
            <a:pPr marL="342900" indent="-342900" algn="l">
              <a:buFont typeface="TheSansOffice" pitchFamily="34" charset="0"/>
              <a:buChar char="›"/>
            </a:pPr>
            <a:endParaRPr lang="de-DE" sz="2000" b="0" dirty="0" smtClean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Kohärenzprüfung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/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&lt;?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xml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version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="1.0" 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encoding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="UTF-8"?&gt;</a:t>
            </a:r>
          </a:p>
          <a:p>
            <a:pPr algn="l"/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&lt;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schema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xmlns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="http://purl.oclc.org/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dsdl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/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schematron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" 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queryBinding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="</a:t>
            </a:r>
            <a:r>
              <a:rPr lang="de-DE" sz="2000" b="1" dirty="0" smtClean="0">
                <a:solidFill>
                  <a:srgbClr val="B6121F"/>
                </a:solidFill>
                <a:latin typeface="TheSansOffice" pitchFamily="34" charset="0"/>
                <a:cs typeface="Courier New" pitchFamily="49" charset="0"/>
              </a:rPr>
              <a:t>xslt2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"&gt;</a:t>
            </a:r>
            <a:br>
              <a:rPr lang="de-DE" sz="2000" dirty="0" smtClean="0">
                <a:latin typeface="TheSansOffice" pitchFamily="34" charset="0"/>
                <a:cs typeface="Courier New" pitchFamily="49" charset="0"/>
              </a:rPr>
            </a:b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    &lt;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pattern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&gt;</a:t>
            </a:r>
            <a:br>
              <a:rPr lang="de-DE" sz="2000" dirty="0" smtClean="0">
                <a:latin typeface="TheSansOffice" pitchFamily="34" charset="0"/>
                <a:cs typeface="Courier New" pitchFamily="49" charset="0"/>
              </a:rPr>
            </a:b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        &lt;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rule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context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="</a:t>
            </a:r>
            <a:r>
              <a:rPr lang="de-DE" sz="2000" b="1" dirty="0" err="1" smtClean="0">
                <a:solidFill>
                  <a:srgbClr val="B6121F"/>
                </a:solidFill>
                <a:latin typeface="TheSansOffice" pitchFamily="34" charset="0"/>
                <a:cs typeface="Courier New" pitchFamily="49" charset="0"/>
              </a:rPr>
              <a:t>zimmer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"&gt;</a:t>
            </a:r>
          </a:p>
          <a:p>
            <a:pPr algn="l"/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	 &lt;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assert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 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test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="</a:t>
            </a:r>
            <a:r>
              <a:rPr lang="en-US" sz="2000" b="1" dirty="0" smtClean="0">
                <a:solidFill>
                  <a:srgbClr val="B6121F"/>
                </a:solidFill>
                <a:latin typeface="TheSansOffice" pitchFamily="34" charset="0"/>
                <a:cs typeface="Courier New" pitchFamily="49" charset="0"/>
              </a:rPr>
              <a:t>not(tier[@</a:t>
            </a:r>
            <a:r>
              <a:rPr lang="en-US" sz="2000" b="1" dirty="0" err="1" smtClean="0">
                <a:solidFill>
                  <a:srgbClr val="B6121F"/>
                </a:solidFill>
                <a:latin typeface="TheSansOffice" pitchFamily="34" charset="0"/>
                <a:cs typeface="Courier New" pitchFamily="49" charset="0"/>
              </a:rPr>
              <a:t>fleischfresser</a:t>
            </a:r>
            <a:r>
              <a:rPr lang="en-US" sz="2000" b="1" dirty="0" smtClean="0">
                <a:solidFill>
                  <a:srgbClr val="B6121F"/>
                </a:solidFill>
                <a:latin typeface="TheSansOffice" pitchFamily="34" charset="0"/>
                <a:cs typeface="Courier New" pitchFamily="49" charset="0"/>
              </a:rPr>
              <a:t>='</a:t>
            </a:r>
            <a:r>
              <a:rPr lang="en-US" sz="2000" b="1" dirty="0" err="1" smtClean="0">
                <a:solidFill>
                  <a:srgbClr val="B6121F"/>
                </a:solidFill>
                <a:latin typeface="TheSansOffice" pitchFamily="34" charset="0"/>
                <a:cs typeface="Courier New" pitchFamily="49" charset="0"/>
              </a:rPr>
              <a:t>ja</a:t>
            </a:r>
            <a:r>
              <a:rPr lang="en-US" sz="2000" b="1" dirty="0" smtClean="0">
                <a:solidFill>
                  <a:srgbClr val="B6121F"/>
                </a:solidFill>
                <a:latin typeface="TheSansOffice" pitchFamily="34" charset="0"/>
                <a:cs typeface="Courier New" pitchFamily="49" charset="0"/>
              </a:rPr>
              <a:t>'] and tier[@</a:t>
            </a:r>
            <a:r>
              <a:rPr lang="en-US" sz="2000" b="1" dirty="0" err="1" smtClean="0">
                <a:solidFill>
                  <a:srgbClr val="B6121F"/>
                </a:solidFill>
                <a:latin typeface="TheSansOffice" pitchFamily="34" charset="0"/>
                <a:cs typeface="Courier New" pitchFamily="49" charset="0"/>
              </a:rPr>
              <a:t>fleischfresser</a:t>
            </a:r>
            <a:r>
              <a:rPr lang="en-US" sz="2000" b="1" dirty="0" smtClean="0">
                <a:solidFill>
                  <a:srgbClr val="B6121F"/>
                </a:solidFill>
                <a:latin typeface="TheSansOffice" pitchFamily="34" charset="0"/>
                <a:cs typeface="Courier New" pitchFamily="49" charset="0"/>
              </a:rPr>
              <a:t>='nein'])</a:t>
            </a:r>
            <a:r>
              <a:rPr lang="de-DE" sz="2000" b="1" dirty="0" smtClean="0">
                <a:solidFill>
                  <a:srgbClr val="B6121F"/>
                </a:solidFill>
                <a:latin typeface="TheSansOffice" pitchFamily="34" charset="0"/>
                <a:cs typeface="Courier New" pitchFamily="49" charset="0"/>
              </a:rPr>
              <a:t>			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"/&gt;</a:t>
            </a:r>
            <a:br>
              <a:rPr lang="de-DE" sz="2000" dirty="0" smtClean="0">
                <a:latin typeface="TheSansOffice" pitchFamily="34" charset="0"/>
                <a:cs typeface="Courier New" pitchFamily="49" charset="0"/>
              </a:rPr>
            </a:b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	 &lt;/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pattern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&gt;</a:t>
            </a:r>
          </a:p>
          <a:p>
            <a:pPr algn="l"/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&lt;/</a:t>
            </a:r>
            <a:r>
              <a:rPr lang="de-DE" sz="2000" dirty="0" err="1" smtClean="0">
                <a:latin typeface="TheSansOffice" pitchFamily="34" charset="0"/>
                <a:cs typeface="Courier New" pitchFamily="49" charset="0"/>
              </a:rPr>
              <a:t>schema</a:t>
            </a:r>
            <a:r>
              <a:rPr lang="de-DE" sz="2000" dirty="0" smtClean="0">
                <a:latin typeface="TheSansOffice" pitchFamily="34" charset="0"/>
                <a:cs typeface="Courier New" pitchFamily="49" charset="0"/>
              </a:rPr>
              <a:t>&gt;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11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Was 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ist möglich bei der </a:t>
            </a: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Kohärenz-Prüfung?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endParaRPr lang="de-DE" sz="2000" dirty="0" smtClean="0"/>
          </a:p>
          <a:p>
            <a:pPr marL="342900" indent="-342900" algn="l">
              <a:buFont typeface="Times New Roman" pitchFamily="18" charset="0"/>
              <a:buChar char="›"/>
            </a:pPr>
            <a:r>
              <a:rPr lang="de-DE" sz="2000" dirty="0">
                <a:latin typeface="TheSansOffice" pitchFamily="34" charset="0"/>
              </a:rPr>
              <a:t>Überprüfung von </a:t>
            </a:r>
            <a:r>
              <a:rPr lang="de-DE" sz="2000" dirty="0" err="1">
                <a:latin typeface="TheSansOffice" pitchFamily="34" charset="0"/>
              </a:rPr>
              <a:t>Kindstrukturen</a:t>
            </a:r>
            <a:r>
              <a:rPr lang="de-DE" sz="2000" dirty="0">
                <a:latin typeface="TheSansOffice" pitchFamily="34" charset="0"/>
              </a:rPr>
              <a:t> in Abhängigkeit von Attributwerten</a:t>
            </a:r>
          </a:p>
          <a:p>
            <a:pPr marL="342900" indent="-342900" algn="l">
              <a:buFont typeface="Times New Roman" pitchFamily="18" charset="0"/>
              <a:buChar char="›"/>
            </a:pPr>
            <a:r>
              <a:rPr lang="de-DE" sz="2000" dirty="0">
                <a:latin typeface="TheSansOffice" pitchFamily="34" charset="0"/>
              </a:rPr>
              <a:t>Überprüfung der Häufigkeit von Elementen in Abhängigkeit von Geschwisterelementen.</a:t>
            </a:r>
          </a:p>
          <a:p>
            <a:pPr marL="342900" indent="-342900" algn="l">
              <a:buFont typeface="Times New Roman" pitchFamily="18" charset="0"/>
              <a:buChar char="›"/>
            </a:pPr>
            <a:r>
              <a:rPr lang="de-DE" sz="2000" dirty="0">
                <a:latin typeface="TheSansOffice" pitchFamily="34" charset="0"/>
              </a:rPr>
              <a:t>Überprüfung komplexer Inhaltsregeln, wie z.B. die fehlerhafte Verwendung von Überspannungen bei CALS-Tabellen.</a:t>
            </a:r>
          </a:p>
          <a:p>
            <a:pPr marL="342900" indent="-342900" algn="l">
              <a:buFont typeface="Times New Roman" pitchFamily="18" charset="0"/>
              <a:buChar char="›"/>
            </a:pPr>
            <a:r>
              <a:rPr lang="de-DE" sz="2000" dirty="0">
                <a:latin typeface="TheSansOffice" pitchFamily="34" charset="0"/>
              </a:rPr>
              <a:t>Einschränkung bei der Verwendung von rekursiven Strukturen. </a:t>
            </a:r>
          </a:p>
          <a:p>
            <a:pPr marL="342900" indent="-342900" algn="l">
              <a:buFont typeface="Times New Roman" pitchFamily="18" charset="0"/>
              <a:buChar char="›"/>
            </a:pPr>
            <a:r>
              <a:rPr lang="de-DE" sz="2000" dirty="0">
                <a:latin typeface="TheSansOffice" pitchFamily="34" charset="0"/>
              </a:rPr>
              <a:t>Vermeidung von speziellen textuellen Inhalten, wie Folgen von Unterstrichen oder Punkten, die im dokumentenzentrierten Umfeld oft als Gestaltungselemente „missbraucht“ werden.</a:t>
            </a:r>
          </a:p>
          <a:p>
            <a:pPr marL="342900" indent="-342900" algn="l">
              <a:buFont typeface="Times New Roman" pitchFamily="18" charset="0"/>
              <a:buChar char="›"/>
            </a:pPr>
            <a:r>
              <a:rPr lang="de-DE" sz="2000" dirty="0">
                <a:latin typeface="TheSansOffice" pitchFamily="34" charset="0"/>
              </a:rPr>
              <a:t>Überprüfung von Summen, z.B. innerhalb von Rechnungsformularen.</a:t>
            </a:r>
          </a:p>
          <a:p>
            <a:pPr marL="342900" indent="-342900" algn="l">
              <a:buFont typeface="Times New Roman" pitchFamily="18" charset="0"/>
              <a:buChar char="›"/>
            </a:pPr>
            <a:r>
              <a:rPr lang="de-DE" sz="2000" dirty="0">
                <a:latin typeface="TheSansOffice" pitchFamily="34" charset="0"/>
              </a:rPr>
              <a:t>Überprüfung des Einsatzes von Processing-</a:t>
            </a:r>
            <a:r>
              <a:rPr lang="de-DE" sz="2000" dirty="0" err="1">
                <a:latin typeface="TheSansOffice" pitchFamily="34" charset="0"/>
              </a:rPr>
              <a:t>Instructions</a:t>
            </a:r>
            <a:r>
              <a:rPr lang="de-DE" sz="2000" dirty="0">
                <a:latin typeface="TheSansOffice" pitchFamily="34" charset="0"/>
              </a:rPr>
              <a:t>.</a:t>
            </a:r>
          </a:p>
          <a:p>
            <a:pPr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73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Wohlgeformtheit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 algn="l">
              <a:defRPr/>
            </a:pPr>
            <a:r>
              <a:rPr lang="de-DE" sz="2000" dirty="0" smtClean="0">
                <a:latin typeface="TheSansOffice" pitchFamily="34" charset="0"/>
              </a:rPr>
              <a:t>Ein Auszug der wichtigsten Regeln:</a:t>
            </a:r>
          </a:p>
          <a:p>
            <a:pPr algn="l">
              <a:defRPr/>
            </a:pPr>
            <a:endParaRPr lang="de-DE" sz="2000" dirty="0">
              <a:latin typeface="TheSansOffice" pitchFamily="34" charset="0"/>
            </a:endParaRP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de-DE" sz="2000" dirty="0" smtClean="0">
                <a:latin typeface="TheSansOffice" pitchFamily="34" charset="0"/>
              </a:rPr>
              <a:t>Elemente müssen geschachtelt sein.</a:t>
            </a:r>
          </a:p>
          <a:p>
            <a:pPr marL="457200" indent="-457200" algn="l">
              <a:buFont typeface="+mj-lt"/>
              <a:buAutoNum type="arabicPeriod"/>
              <a:defRPr/>
            </a:pPr>
            <a:r>
              <a:rPr lang="de-DE" sz="2000" dirty="0" smtClean="0">
                <a:latin typeface="TheSansOffice" pitchFamily="34" charset="0"/>
              </a:rPr>
              <a:t>Namenskonventionen müssen eingehalten werden. </a:t>
            </a:r>
          </a:p>
          <a:p>
            <a:pPr marL="800100" lvl="1" indent="-342900" algn="l">
              <a:buFont typeface="TheSansOffice" pitchFamily="34" charset="0"/>
              <a:buChar char="›"/>
              <a:defRPr/>
            </a:pPr>
            <a:r>
              <a:rPr lang="de-AT" sz="1600" dirty="0" smtClean="0">
                <a:latin typeface="TheSansOffice" pitchFamily="34" charset="0"/>
              </a:rPr>
              <a:t>Namen </a:t>
            </a:r>
            <a:r>
              <a:rPr lang="de-AT" sz="1600" dirty="0">
                <a:latin typeface="TheSansOffice" pitchFamily="34" charset="0"/>
              </a:rPr>
              <a:t>müssen mit einem Buchstaben beginnen.</a:t>
            </a:r>
          </a:p>
          <a:p>
            <a:pPr marL="820738" lvl="1" indent="-363538" algn="l">
              <a:buFont typeface="TheSansOffice" pitchFamily="34" charset="0"/>
              <a:buChar char="›"/>
            </a:pPr>
            <a:r>
              <a:rPr lang="de-AT" sz="1600" dirty="0">
                <a:latin typeface="TheSansOffice" pitchFamily="34" charset="0"/>
              </a:rPr>
              <a:t>Namen können darüberhinaus auch Zahlen, Interpunktionszeichen </a:t>
            </a:r>
            <a:r>
              <a:rPr lang="de-AT" sz="1600" dirty="0" smtClean="0">
                <a:latin typeface="TheSansOffice" pitchFamily="34" charset="0"/>
              </a:rPr>
              <a:t>enthalten.</a:t>
            </a:r>
          </a:p>
          <a:p>
            <a:pPr marL="820738" lvl="1" indent="-363538" algn="l">
              <a:buFont typeface="TheSansOffice" pitchFamily="34" charset="0"/>
              <a:buChar char="›"/>
            </a:pPr>
            <a:r>
              <a:rPr lang="de-AT" sz="1600" dirty="0" smtClean="0">
                <a:latin typeface="TheSansOffice" pitchFamily="34" charset="0"/>
              </a:rPr>
              <a:t>Namen </a:t>
            </a:r>
            <a:r>
              <a:rPr lang="de-AT" sz="1600" dirty="0">
                <a:latin typeface="TheSansOffice" pitchFamily="34" charset="0"/>
              </a:rPr>
              <a:t>dürfen keine Leerzeichen und Doppelpunkte enthalten</a:t>
            </a:r>
            <a:r>
              <a:rPr lang="de-AT" sz="1600" dirty="0" smtClean="0">
                <a:latin typeface="TheSansOffice" pitchFamily="34" charset="0"/>
              </a:rPr>
              <a:t>.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AT" sz="2000" dirty="0">
                <a:latin typeface="TheSansOffice" pitchFamily="34" charset="0"/>
              </a:rPr>
              <a:t>Attribute </a:t>
            </a:r>
            <a:r>
              <a:rPr lang="de-DE" sz="2000" dirty="0">
                <a:latin typeface="TheSansOffice" pitchFamily="34" charset="0"/>
              </a:rPr>
              <a:t>müssen einen Wert haben, der in  Hochkommas oder Anführungsstrichen</a:t>
            </a:r>
            <a:r>
              <a:rPr lang="de-AT" sz="2000" dirty="0">
                <a:latin typeface="TheSansOffice" pitchFamily="34" charset="0"/>
              </a:rPr>
              <a:t> </a:t>
            </a:r>
            <a:r>
              <a:rPr lang="de-DE" sz="2000" dirty="0">
                <a:latin typeface="TheSansOffice" pitchFamily="34" charset="0"/>
              </a:rPr>
              <a:t>stehen muss. Dieser Wert  kann auch leer sein</a:t>
            </a:r>
            <a:r>
              <a:rPr lang="de-DE" sz="2000" dirty="0" smtClean="0">
                <a:latin typeface="TheSansOffice" pitchFamily="34" charset="0"/>
              </a:rPr>
              <a:t>.</a:t>
            </a:r>
          </a:p>
          <a:p>
            <a:pPr algn="l"/>
            <a:r>
              <a:rPr lang="de-DE" sz="2000" dirty="0" smtClean="0">
                <a:latin typeface="TheSansOffice" pitchFamily="34" charset="0"/>
              </a:rPr>
              <a:t>…</a:t>
            </a:r>
            <a:endParaRPr lang="de-DE" sz="2000" dirty="0">
              <a:latin typeface="TheSansOffice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de-AT" sz="2000" dirty="0">
              <a:latin typeface="TheSansOffice" pitchFamily="34" charset="0"/>
            </a:endParaRPr>
          </a:p>
          <a:p>
            <a:pPr algn="l">
              <a:defRPr/>
            </a:pPr>
            <a:r>
              <a:rPr lang="de-DE" sz="2000" b="1" dirty="0" smtClean="0">
                <a:latin typeface="TheSansOffice" pitchFamily="34" charset="0"/>
              </a:rPr>
              <a:t>Sie Fragen sich warum ich das sage?</a:t>
            </a:r>
          </a:p>
          <a:p>
            <a:pPr algn="l">
              <a:defRPr/>
            </a:pPr>
            <a:r>
              <a:rPr lang="de-DE" dirty="0" smtClean="0">
                <a:solidFill>
                  <a:srgbClr val="FF0000"/>
                </a:solidFill>
                <a:latin typeface="TheSansOffice" pitchFamily="34" charset="0"/>
              </a:rPr>
              <a:t>Wohlgeformtheit wird in manchen Firmen v.a. Verlagen als Hightech angesehen!</a:t>
            </a:r>
            <a:endParaRPr lang="de-DE" dirty="0">
              <a:solidFill>
                <a:srgbClr val="FF0000"/>
              </a:solidFill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4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Was 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ist möglich bei der </a:t>
            </a: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Kohärenzprüfung?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endParaRPr lang="de-DE" sz="2000" dirty="0" smtClean="0"/>
          </a:p>
          <a:p>
            <a:pPr algn="l"/>
            <a:r>
              <a:rPr lang="de-DE" sz="2000" dirty="0">
                <a:latin typeface="TheSansOffice" pitchFamily="34" charset="0"/>
              </a:rPr>
              <a:t>Lösungsansatz ist </a:t>
            </a:r>
            <a:r>
              <a:rPr lang="de-DE" sz="2000" dirty="0" err="1">
                <a:latin typeface="TheSansOffice" pitchFamily="34" charset="0"/>
              </a:rPr>
              <a:t>Schematron</a:t>
            </a:r>
            <a:endParaRPr lang="de-DE" sz="2000" dirty="0">
              <a:latin typeface="TheSansOffice" pitchFamily="34" charset="0"/>
            </a:endParaRPr>
          </a:p>
          <a:p>
            <a:pPr algn="l"/>
            <a:endParaRPr lang="de-DE" sz="2000" dirty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&gt;"/>
            </a:pPr>
            <a:r>
              <a:rPr lang="de-DE" sz="2000" dirty="0" err="1">
                <a:latin typeface="TheSansOffice" pitchFamily="34" charset="0"/>
              </a:rPr>
              <a:t>Schematron</a:t>
            </a:r>
            <a:r>
              <a:rPr lang="de-DE" sz="2000" dirty="0">
                <a:latin typeface="TheSansOffice" pitchFamily="34" charset="0"/>
              </a:rPr>
              <a:t> ist ein ISO-Standard seit Mai 2006.</a:t>
            </a:r>
          </a:p>
          <a:p>
            <a:pPr marL="342900" indent="-342900" algn="l">
              <a:buFont typeface="TheSansOffice" pitchFamily="34" charset="0"/>
              <a:buChar char="&gt;"/>
            </a:pPr>
            <a:r>
              <a:rPr lang="de-DE" sz="2000" dirty="0">
                <a:latin typeface="TheSansOffice" pitchFamily="34" charset="0"/>
              </a:rPr>
              <a:t>Die benötigten Programme sind kostenlos verfügbar.</a:t>
            </a:r>
          </a:p>
          <a:p>
            <a:pPr marL="342900" indent="-342900" algn="l">
              <a:buFont typeface="TheSansOffice" pitchFamily="34" charset="0"/>
              <a:buChar char="&gt;"/>
            </a:pPr>
            <a:r>
              <a:rPr lang="de-DE" sz="2000" dirty="0">
                <a:latin typeface="TheSansOffice" pitchFamily="34" charset="0"/>
              </a:rPr>
              <a:t>Unterstützung durch diverse XML-Editoren wie </a:t>
            </a:r>
            <a:r>
              <a:rPr lang="de-DE" sz="2000" dirty="0" err="1">
                <a:latin typeface="TheSansOffice" pitchFamily="34" charset="0"/>
              </a:rPr>
              <a:t>oXygen</a:t>
            </a:r>
            <a:r>
              <a:rPr lang="de-DE" sz="2000" dirty="0">
                <a:latin typeface="TheSansOffice" pitchFamily="34" charset="0"/>
              </a:rPr>
              <a:t>, </a:t>
            </a:r>
            <a:r>
              <a:rPr lang="de-DE" sz="2000" dirty="0" err="1">
                <a:latin typeface="TheSansOffice" pitchFamily="34" charset="0"/>
              </a:rPr>
              <a:t>XMLmind</a:t>
            </a:r>
            <a:r>
              <a:rPr lang="de-DE" sz="2000" dirty="0">
                <a:latin typeface="TheSansOffice" pitchFamily="34" charset="0"/>
              </a:rPr>
              <a:t>, etc.</a:t>
            </a:r>
          </a:p>
          <a:p>
            <a:pPr marL="342900" indent="-342900" algn="l">
              <a:buFont typeface="TheSansOffice" pitchFamily="34" charset="0"/>
              <a:buChar char="&gt;"/>
            </a:pPr>
            <a:r>
              <a:rPr lang="de-DE" sz="2000" dirty="0">
                <a:latin typeface="TheSansOffice" pitchFamily="34" charset="0"/>
              </a:rPr>
              <a:t>Einfache Programmierung mittels </a:t>
            </a:r>
            <a:r>
              <a:rPr lang="de-DE" sz="2000" dirty="0" err="1">
                <a:latin typeface="TheSansOffice" pitchFamily="34" charset="0"/>
              </a:rPr>
              <a:t>XPath</a:t>
            </a:r>
            <a:r>
              <a:rPr lang="de-DE" sz="2000" dirty="0">
                <a:latin typeface="TheSansOffice" pitchFamily="34" charset="0"/>
              </a:rPr>
              <a:t>.</a:t>
            </a:r>
          </a:p>
          <a:p>
            <a:pPr marL="342900" indent="-342900" algn="l">
              <a:buFont typeface="TheSansOffice" pitchFamily="34" charset="0"/>
              <a:buChar char="&gt;"/>
            </a:pPr>
            <a:r>
              <a:rPr lang="de-DE" sz="2000" dirty="0">
                <a:latin typeface="TheSansOffice" pitchFamily="34" charset="0"/>
              </a:rPr>
              <a:t>Individualisierte Fehlermeldungen.</a:t>
            </a:r>
          </a:p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Beispiel für ein </a:t>
            </a:r>
            <a:r>
              <a:rPr lang="de-DE" sz="3600" dirty="0" err="1" smtClean="0">
                <a:solidFill>
                  <a:srgbClr val="666666"/>
                </a:solidFill>
                <a:latin typeface="TheSansOffice" pitchFamily="34" charset="0"/>
              </a:rPr>
              <a:t>Schematronschema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endParaRPr lang="de-DE" sz="2000" dirty="0" smtClean="0"/>
          </a:p>
          <a:p>
            <a:pPr algn="l"/>
            <a:r>
              <a:rPr lang="de-DE" sz="2000" dirty="0" smtClean="0">
                <a:latin typeface="TheSansOffice" pitchFamily="34" charset="0"/>
              </a:rPr>
              <a:t>&lt;</a:t>
            </a:r>
            <a:r>
              <a:rPr lang="de-DE" sz="2000" dirty="0" err="1">
                <a:latin typeface="TheSansOffice" pitchFamily="34" charset="0"/>
              </a:rPr>
              <a:t>schema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xmlns</a:t>
            </a:r>
            <a:r>
              <a:rPr lang="de-DE" sz="2000" dirty="0">
                <a:latin typeface="TheSansOffice" pitchFamily="34" charset="0"/>
              </a:rPr>
              <a:t>="http://purl.oclc.org/</a:t>
            </a:r>
            <a:r>
              <a:rPr lang="de-DE" sz="2000" dirty="0" err="1">
                <a:latin typeface="TheSansOffice" pitchFamily="34" charset="0"/>
              </a:rPr>
              <a:t>dsdl</a:t>
            </a:r>
            <a:r>
              <a:rPr lang="de-DE" sz="2000" dirty="0">
                <a:latin typeface="TheSansOffice" pitchFamily="34" charset="0"/>
              </a:rPr>
              <a:t>/</a:t>
            </a:r>
            <a:r>
              <a:rPr lang="de-DE" sz="2000" dirty="0" err="1">
                <a:latin typeface="TheSansOffice" pitchFamily="34" charset="0"/>
              </a:rPr>
              <a:t>schematron</a:t>
            </a:r>
            <a:r>
              <a:rPr lang="de-DE" sz="2000" dirty="0">
                <a:latin typeface="TheSansOffice" pitchFamily="34" charset="0"/>
              </a:rPr>
              <a:t>"&gt;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&lt;</a:t>
            </a:r>
            <a:r>
              <a:rPr lang="de-DE" sz="2000" dirty="0" err="1">
                <a:latin typeface="TheSansOffice" pitchFamily="34" charset="0"/>
              </a:rPr>
              <a:t>pattern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id</a:t>
            </a:r>
            <a:r>
              <a:rPr lang="de-DE" sz="2000" dirty="0">
                <a:latin typeface="TheSansOffice" pitchFamily="34" charset="0"/>
              </a:rPr>
              <a:t>="Unterstriche"&gt;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 &lt;</a:t>
            </a:r>
            <a:r>
              <a:rPr lang="de-DE" sz="2000" dirty="0" err="1">
                <a:latin typeface="TheSansOffice" pitchFamily="34" charset="0"/>
              </a:rPr>
              <a:t>rule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context</a:t>
            </a:r>
            <a:r>
              <a:rPr lang="de-DE" sz="2000" dirty="0">
                <a:latin typeface="TheSansOffice" pitchFamily="34" charset="0"/>
              </a:rPr>
              <a:t>="a"&gt;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      &lt;</a:t>
            </a:r>
            <a:r>
              <a:rPr lang="de-DE" sz="2000" dirty="0" err="1">
                <a:latin typeface="TheSansOffice" pitchFamily="34" charset="0"/>
              </a:rPr>
              <a:t>assert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test</a:t>
            </a:r>
            <a:r>
              <a:rPr lang="de-DE" sz="2000" dirty="0">
                <a:latin typeface="TheSansOffice" pitchFamily="34" charset="0"/>
              </a:rPr>
              <a:t>="not(</a:t>
            </a:r>
            <a:r>
              <a:rPr lang="de-DE" sz="2000" dirty="0" err="1">
                <a:latin typeface="TheSansOffice" pitchFamily="34" charset="0"/>
              </a:rPr>
              <a:t>contains</a:t>
            </a:r>
            <a:r>
              <a:rPr lang="de-DE" sz="2000" dirty="0">
                <a:latin typeface="TheSansOffice" pitchFamily="34" charset="0"/>
              </a:rPr>
              <a:t>(., '__'))"&gt;</a:t>
            </a:r>
          </a:p>
          <a:p>
            <a:pPr algn="l"/>
            <a:r>
              <a:rPr lang="de-DE" sz="2000" dirty="0">
                <a:latin typeface="TheSansOffice" pitchFamily="34" charset="0"/>
              </a:rPr>
              <a:t>	</a:t>
            </a:r>
            <a:r>
              <a:rPr lang="de-DE" sz="2000" dirty="0" smtClean="0">
                <a:latin typeface="TheSansOffice" pitchFamily="34" charset="0"/>
              </a:rPr>
              <a:t>Statt </a:t>
            </a:r>
            <a:r>
              <a:rPr lang="de-DE" sz="2000" dirty="0">
                <a:latin typeface="TheSansOffice" pitchFamily="34" charset="0"/>
              </a:rPr>
              <a:t>Unterstrichen sollte das Element </a:t>
            </a:r>
            <a:r>
              <a:rPr lang="de-DE" sz="2000" dirty="0" err="1" smtClean="0">
                <a:latin typeface="TheSansOffice" pitchFamily="34" charset="0"/>
              </a:rPr>
              <a:t>leerzeile</a:t>
            </a:r>
            <a:r>
              <a:rPr lang="de-DE" sz="2000" dirty="0" smtClean="0">
                <a:latin typeface="TheSansOffice" pitchFamily="34" charset="0"/>
              </a:rPr>
              <a:t> </a:t>
            </a:r>
            <a:r>
              <a:rPr lang="de-DE" sz="2000" dirty="0">
                <a:latin typeface="TheSansOffice" pitchFamily="34" charset="0"/>
              </a:rPr>
              <a:t>verwendet werden!&lt;/</a:t>
            </a:r>
            <a:r>
              <a:rPr lang="de-DE" sz="2000" dirty="0" err="1">
                <a:latin typeface="TheSansOffice" pitchFamily="34" charset="0"/>
              </a:rPr>
              <a:t>assert</a:t>
            </a:r>
            <a:r>
              <a:rPr lang="de-DE" sz="2000" dirty="0">
                <a:latin typeface="TheSansOffice" pitchFamily="34" charset="0"/>
              </a:rPr>
              <a:t>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 &lt;/</a:t>
            </a:r>
            <a:r>
              <a:rPr lang="de-DE" sz="2000" dirty="0" err="1">
                <a:latin typeface="TheSansOffice" pitchFamily="34" charset="0"/>
              </a:rPr>
              <a:t>rule</a:t>
            </a:r>
            <a:r>
              <a:rPr lang="de-DE" sz="2000" dirty="0">
                <a:latin typeface="TheSansOffice" pitchFamily="34" charset="0"/>
              </a:rPr>
              <a:t>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&lt;/</a:t>
            </a:r>
            <a:r>
              <a:rPr lang="de-DE" sz="2000" dirty="0" err="1">
                <a:latin typeface="TheSansOffice" pitchFamily="34" charset="0"/>
              </a:rPr>
              <a:t>pattern</a:t>
            </a:r>
            <a:r>
              <a:rPr lang="de-DE" sz="2000" dirty="0">
                <a:latin typeface="TheSansOffice" pitchFamily="34" charset="0"/>
              </a:rPr>
              <a:t>&gt;</a:t>
            </a:r>
          </a:p>
          <a:p>
            <a:pPr algn="l"/>
            <a:r>
              <a:rPr lang="de-DE" sz="2000" dirty="0">
                <a:latin typeface="TheSansOffice" pitchFamily="34" charset="0"/>
              </a:rPr>
              <a:t>&lt;/</a:t>
            </a:r>
            <a:r>
              <a:rPr lang="de-DE" sz="2000" dirty="0" err="1">
                <a:latin typeface="TheSansOffice" pitchFamily="34" charset="0"/>
              </a:rPr>
              <a:t>schema</a:t>
            </a:r>
            <a:r>
              <a:rPr lang="de-DE" sz="2000" dirty="0">
                <a:latin typeface="TheSansOffice" pitchFamily="34" charset="0"/>
              </a:rPr>
              <a:t>&gt;</a:t>
            </a:r>
          </a:p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12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Einsatzszenario für </a:t>
            </a: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Schematron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/>
            <a:endParaRPr lang="de-DE" sz="2000" dirty="0">
              <a:latin typeface="TheSansOffice" pitchFamily="34" charset="0"/>
            </a:endParaRPr>
          </a:p>
          <a:p>
            <a:pPr algn="l"/>
            <a:r>
              <a:rPr lang="de-DE" sz="2000" dirty="0" smtClean="0">
                <a:latin typeface="TheSansOffice" pitchFamily="34" charset="0"/>
              </a:rPr>
              <a:t>Ein </a:t>
            </a:r>
            <a:r>
              <a:rPr lang="de-DE" sz="2000" dirty="0">
                <a:latin typeface="TheSansOffice" pitchFamily="34" charset="0"/>
              </a:rPr>
              <a:t>Verlag lässt im Ausland Daten erfassen. </a:t>
            </a:r>
          </a:p>
          <a:p>
            <a:pPr algn="l"/>
            <a:endParaRPr lang="de-DE" sz="2000" dirty="0">
              <a:latin typeface="TheSansOffice" pitchFamily="34" charset="0"/>
            </a:endParaRPr>
          </a:p>
          <a:p>
            <a:pPr algn="l"/>
            <a:r>
              <a:rPr lang="de-DE" sz="2000" dirty="0">
                <a:latin typeface="TheSansOffice" pitchFamily="34" charset="0"/>
              </a:rPr>
              <a:t>Nach einer Sichtung der Daten fallen einige Fehler auf, die nicht zu Validierungsproblemen führen, aber dennoch  im Rahmen einer Qualitätssicherung behoben werden müssen.</a:t>
            </a:r>
          </a:p>
          <a:p>
            <a:pPr algn="l"/>
            <a:endParaRPr lang="de-DE" sz="2000" dirty="0">
              <a:latin typeface="TheSansOffice" pitchFamily="34" charset="0"/>
            </a:endParaRPr>
          </a:p>
          <a:p>
            <a:pPr algn="l"/>
            <a:r>
              <a:rPr lang="de-DE" sz="2000" dirty="0">
                <a:latin typeface="TheSansOffice" pitchFamily="34" charset="0"/>
              </a:rPr>
              <a:t>Außerdem soll dokumentiert werden an welchen Stellen und wie häufig ein Eingriff notwendig war.</a:t>
            </a:r>
          </a:p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42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Einsatzszenario für </a:t>
            </a: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Schematron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/>
            <a:endParaRPr lang="de-DE" sz="2000" dirty="0">
              <a:latin typeface="TheSansOffice" pitchFamily="34" charset="0"/>
            </a:endParaRPr>
          </a:p>
          <a:p>
            <a:pPr algn="l"/>
            <a:r>
              <a:rPr lang="de-DE" sz="2000" dirty="0">
                <a:latin typeface="TheSansOffice" pitchFamily="34" charset="0"/>
              </a:rPr>
              <a:t>Beispiel für eine Anforderung die beim Sichten aufgefallen ist.</a:t>
            </a:r>
          </a:p>
          <a:p>
            <a:pPr algn="l"/>
            <a:endParaRPr lang="de-DE" sz="2000" dirty="0" smtClean="0">
              <a:latin typeface="TheSansOffice" pitchFamily="34" charset="0"/>
            </a:endParaRPr>
          </a:p>
          <a:p>
            <a:pPr algn="l"/>
            <a:r>
              <a:rPr lang="de-DE" sz="2000" dirty="0" smtClean="0">
                <a:latin typeface="TheSansOffice" pitchFamily="34" charset="0"/>
              </a:rPr>
              <a:t>Falsche </a:t>
            </a:r>
            <a:r>
              <a:rPr lang="de-DE" sz="2000" dirty="0">
                <a:latin typeface="TheSansOffice" pitchFamily="34" charset="0"/>
              </a:rPr>
              <a:t>Silbentrennungen kommen in unterschiedlichster Form vor:</a:t>
            </a: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Feste Trennung: Schema-</a:t>
            </a:r>
            <a:r>
              <a:rPr lang="de-DE" sz="2000" dirty="0" err="1">
                <a:latin typeface="TheSansOffice" pitchFamily="34" charset="0"/>
              </a:rPr>
              <a:t>tron</a:t>
            </a:r>
            <a:endParaRPr lang="de-DE" sz="2000" dirty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Feste Trennung mit Break: Schema-&lt;</a:t>
            </a:r>
            <a:r>
              <a:rPr lang="de-DE" sz="2000" dirty="0" err="1">
                <a:latin typeface="TheSansOffice" pitchFamily="34" charset="0"/>
              </a:rPr>
              <a:t>br</a:t>
            </a:r>
            <a:r>
              <a:rPr lang="de-DE" sz="2000" dirty="0">
                <a:latin typeface="TheSansOffice" pitchFamily="34" charset="0"/>
              </a:rPr>
              <a:t>/&gt;</a:t>
            </a:r>
            <a:r>
              <a:rPr lang="de-DE" sz="2000" dirty="0" err="1">
                <a:latin typeface="TheSansOffice" pitchFamily="34" charset="0"/>
              </a:rPr>
              <a:t>tron</a:t>
            </a:r>
            <a:endParaRPr lang="de-DE" sz="2000" dirty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Bedingte Trennung mit Leerschritt: Schema&amp;#</a:t>
            </a:r>
            <a:r>
              <a:rPr lang="de-DE" sz="2000" dirty="0" err="1">
                <a:latin typeface="TheSansOffice" pitchFamily="34" charset="0"/>
              </a:rPr>
              <a:t>xAD</a:t>
            </a:r>
            <a:r>
              <a:rPr lang="de-DE" sz="2000" dirty="0">
                <a:latin typeface="TheSansOffice" pitchFamily="34" charset="0"/>
              </a:rPr>
              <a:t>; </a:t>
            </a:r>
            <a:r>
              <a:rPr lang="de-DE" sz="2000" dirty="0" err="1">
                <a:latin typeface="TheSansOffice" pitchFamily="34" charset="0"/>
              </a:rPr>
              <a:t>tron</a:t>
            </a:r>
            <a:endParaRPr lang="de-DE" sz="2000" dirty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Mehrfache bedingte Trennung: Schema&amp;#</a:t>
            </a:r>
            <a:r>
              <a:rPr lang="de-DE" sz="2000" dirty="0" err="1">
                <a:latin typeface="TheSansOffice" pitchFamily="34" charset="0"/>
              </a:rPr>
              <a:t>xAD</a:t>
            </a:r>
            <a:r>
              <a:rPr lang="de-DE" sz="2000" dirty="0">
                <a:latin typeface="TheSansOffice" pitchFamily="34" charset="0"/>
              </a:rPr>
              <a:t>;&amp;#</a:t>
            </a:r>
            <a:r>
              <a:rPr lang="de-DE" sz="2000" dirty="0" err="1">
                <a:latin typeface="TheSansOffice" pitchFamily="34" charset="0"/>
              </a:rPr>
              <a:t>xAD;tron</a:t>
            </a:r>
            <a:endParaRPr lang="de-DE" sz="2000" dirty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Korrekt ist: Schema&amp;#</a:t>
            </a:r>
            <a:r>
              <a:rPr lang="de-DE" sz="2000" dirty="0" err="1">
                <a:latin typeface="TheSansOffice" pitchFamily="34" charset="0"/>
              </a:rPr>
              <a:t>xAD;tron</a:t>
            </a:r>
            <a:endParaRPr lang="de-DE" sz="2000" dirty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8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Einsatzszenario für </a:t>
            </a: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Schematron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/>
            <a:r>
              <a:rPr lang="de-DE" sz="2000" dirty="0" smtClean="0">
                <a:latin typeface="TheSansOffice" pitchFamily="34" charset="0"/>
              </a:rPr>
              <a:t>In </a:t>
            </a:r>
            <a:r>
              <a:rPr lang="de-DE" sz="2000" dirty="0" err="1">
                <a:latin typeface="TheSansOffice" pitchFamily="34" charset="0"/>
              </a:rPr>
              <a:t>Schematron</a:t>
            </a:r>
            <a:r>
              <a:rPr lang="de-DE" sz="2000" dirty="0">
                <a:latin typeface="TheSansOffice" pitchFamily="34" charset="0"/>
              </a:rPr>
              <a:t>:</a:t>
            </a:r>
          </a:p>
          <a:p>
            <a:pPr algn="l"/>
            <a:endParaRPr lang="de-DE" sz="2000" dirty="0">
              <a:latin typeface="TheSansOffice" pitchFamily="34" charset="0"/>
            </a:endParaRPr>
          </a:p>
          <a:p>
            <a:pPr algn="l"/>
            <a:r>
              <a:rPr lang="de-DE" sz="2000" dirty="0">
                <a:latin typeface="TheSansOffice" pitchFamily="34" charset="0"/>
              </a:rPr>
              <a:t>&lt;</a:t>
            </a:r>
            <a:r>
              <a:rPr lang="de-DE" sz="2000" dirty="0" err="1">
                <a:latin typeface="TheSansOffice" pitchFamily="34" charset="0"/>
              </a:rPr>
              <a:t>schema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xmlns</a:t>
            </a:r>
            <a:r>
              <a:rPr lang="de-DE" sz="2000" dirty="0">
                <a:latin typeface="TheSansOffice" pitchFamily="34" charset="0"/>
              </a:rPr>
              <a:t>="http://purl.oclc.org/</a:t>
            </a:r>
            <a:r>
              <a:rPr lang="de-DE" sz="2000" dirty="0" err="1">
                <a:latin typeface="TheSansOffice" pitchFamily="34" charset="0"/>
              </a:rPr>
              <a:t>dsdl</a:t>
            </a:r>
            <a:r>
              <a:rPr lang="de-DE" sz="2000" dirty="0">
                <a:latin typeface="TheSansOffice" pitchFamily="34" charset="0"/>
              </a:rPr>
              <a:t>/</a:t>
            </a:r>
            <a:r>
              <a:rPr lang="de-DE" sz="2000" dirty="0" err="1">
                <a:latin typeface="TheSansOffice" pitchFamily="34" charset="0"/>
              </a:rPr>
              <a:t>schematron</a:t>
            </a:r>
            <a:r>
              <a:rPr lang="de-DE" sz="2000" dirty="0">
                <a:latin typeface="TheSansOffice" pitchFamily="34" charset="0"/>
              </a:rPr>
              <a:t>"&gt;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&lt;</a:t>
            </a:r>
            <a:r>
              <a:rPr lang="de-DE" sz="2000" dirty="0" err="1">
                <a:latin typeface="TheSansOffice" pitchFamily="34" charset="0"/>
              </a:rPr>
              <a:t>pattern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id</a:t>
            </a:r>
            <a:r>
              <a:rPr lang="de-DE" sz="2000" dirty="0">
                <a:latin typeface="TheSansOffice" pitchFamily="34" charset="0"/>
              </a:rPr>
              <a:t>="_6Silbentrennung"&gt;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    &lt;</a:t>
            </a:r>
            <a:r>
              <a:rPr lang="de-DE" sz="2000" dirty="0" err="1">
                <a:latin typeface="TheSansOffice" pitchFamily="34" charset="0"/>
              </a:rPr>
              <a:t>rule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context</a:t>
            </a:r>
            <a:r>
              <a:rPr lang="de-DE" sz="2000" dirty="0">
                <a:latin typeface="TheSansOffice" pitchFamily="34" charset="0"/>
              </a:rPr>
              <a:t>="*[</a:t>
            </a:r>
            <a:r>
              <a:rPr lang="de-DE" sz="2000" dirty="0" err="1">
                <a:latin typeface="TheSansOffice" pitchFamily="34" charset="0"/>
              </a:rPr>
              <a:t>normalize-space</a:t>
            </a:r>
            <a:r>
              <a:rPr lang="de-DE" sz="2000" dirty="0">
                <a:latin typeface="TheSansOffice" pitchFamily="34" charset="0"/>
              </a:rPr>
              <a:t>(./</a:t>
            </a:r>
            <a:r>
              <a:rPr lang="de-DE" sz="2000" dirty="0" err="1">
                <a:latin typeface="TheSansOffice" pitchFamily="34" charset="0"/>
              </a:rPr>
              <a:t>text</a:t>
            </a:r>
            <a:r>
              <a:rPr lang="de-DE" sz="2000" dirty="0">
                <a:latin typeface="TheSansOffice" pitchFamily="34" charset="0"/>
              </a:rPr>
              <a:t>())]"&gt;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        &lt;</a:t>
            </a:r>
            <a:r>
              <a:rPr lang="de-DE" sz="2000" dirty="0" err="1">
                <a:latin typeface="TheSansOffice" pitchFamily="34" charset="0"/>
              </a:rPr>
              <a:t>assert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test</a:t>
            </a:r>
            <a:r>
              <a:rPr lang="de-DE" sz="2000" dirty="0">
                <a:latin typeface="TheSansOffice" pitchFamily="34" charset="0"/>
              </a:rPr>
              <a:t>="not(</a:t>
            </a:r>
            <a:r>
              <a:rPr lang="de-DE" sz="2000" dirty="0" err="1">
                <a:latin typeface="TheSansOffice" pitchFamily="34" charset="0"/>
              </a:rPr>
              <a:t>contains</a:t>
            </a:r>
            <a:r>
              <a:rPr lang="de-DE" sz="2000" dirty="0">
                <a:latin typeface="TheSansOffice" pitchFamily="34" charset="0"/>
              </a:rPr>
              <a:t>(., '&amp;#</a:t>
            </a:r>
            <a:r>
              <a:rPr lang="de-DE" sz="2000" dirty="0" err="1">
                <a:latin typeface="TheSansOffice" pitchFamily="34" charset="0"/>
              </a:rPr>
              <a:t>xAD</a:t>
            </a:r>
            <a:r>
              <a:rPr lang="de-DE" sz="2000" dirty="0">
                <a:latin typeface="TheSansOffice" pitchFamily="34" charset="0"/>
              </a:rPr>
              <a:t>; '))"&gt;    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        Silbentrennung nur mit Hilfe der </a:t>
            </a:r>
            <a:r>
              <a:rPr lang="de-DE" sz="2000" dirty="0" err="1">
                <a:latin typeface="TheSansOffice" pitchFamily="34" charset="0"/>
              </a:rPr>
              <a:t>Entity</a:t>
            </a:r>
            <a:r>
              <a:rPr lang="de-DE" sz="2000" dirty="0">
                <a:latin typeface="TheSansOffice" pitchFamily="34" charset="0"/>
              </a:rPr>
              <a:t>  </a:t>
            </a:r>
            <a:r>
              <a:rPr lang="de-DE" sz="2000" dirty="0" smtClean="0">
                <a:latin typeface="TheSansOffice" pitchFamily="34" charset="0"/>
              </a:rPr>
              <a:t> </a:t>
            </a:r>
            <a:r>
              <a:rPr lang="de-DE" sz="2000" dirty="0">
                <a:latin typeface="TheSansOffice" pitchFamily="34" charset="0"/>
              </a:rPr>
              <a:t>"&amp;#</a:t>
            </a:r>
            <a:r>
              <a:rPr lang="de-DE" sz="2000" dirty="0" err="1">
                <a:latin typeface="TheSansOffice" pitchFamily="34" charset="0"/>
              </a:rPr>
              <a:t>xAD</a:t>
            </a:r>
            <a:r>
              <a:rPr lang="de-DE" sz="2000" dirty="0">
                <a:latin typeface="TheSansOffice" pitchFamily="34" charset="0"/>
              </a:rPr>
              <a:t>;" Leerstellen danach sind nicht </a:t>
            </a:r>
            <a:r>
              <a:rPr lang="de-DE" sz="2000" dirty="0" smtClean="0">
                <a:latin typeface="TheSansOffice" pitchFamily="34" charset="0"/>
              </a:rPr>
              <a:t> 	zulässig</a:t>
            </a:r>
            <a:r>
              <a:rPr lang="de-DE" sz="2000" dirty="0">
                <a:latin typeface="TheSansOffice" pitchFamily="34" charset="0"/>
              </a:rPr>
              <a:t>!&lt;/</a:t>
            </a:r>
            <a:r>
              <a:rPr lang="de-DE" sz="2000" dirty="0" err="1">
                <a:latin typeface="TheSansOffice" pitchFamily="34" charset="0"/>
              </a:rPr>
              <a:t>assert</a:t>
            </a:r>
            <a:r>
              <a:rPr lang="de-DE" sz="2000" dirty="0">
                <a:latin typeface="TheSansOffice" pitchFamily="34" charset="0"/>
              </a:rPr>
              <a:t>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        &lt;</a:t>
            </a:r>
            <a:r>
              <a:rPr lang="de-DE" sz="2000" dirty="0" err="1">
                <a:latin typeface="TheSansOffice" pitchFamily="34" charset="0"/>
              </a:rPr>
              <a:t>assert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test</a:t>
            </a:r>
            <a:r>
              <a:rPr lang="de-DE" sz="2000" dirty="0">
                <a:latin typeface="TheSansOffice" pitchFamily="34" charset="0"/>
              </a:rPr>
              <a:t>="(not(</a:t>
            </a:r>
            <a:r>
              <a:rPr lang="de-DE" sz="2000" dirty="0" err="1">
                <a:latin typeface="TheSansOffice" pitchFamily="34" charset="0"/>
              </a:rPr>
              <a:t>contains</a:t>
            </a:r>
            <a:r>
              <a:rPr lang="de-DE" sz="2000" dirty="0">
                <a:latin typeface="TheSansOffice" pitchFamily="34" charset="0"/>
              </a:rPr>
              <a:t>(.,'&amp;#</a:t>
            </a:r>
            <a:r>
              <a:rPr lang="de-DE" sz="2000" dirty="0" err="1">
                <a:latin typeface="TheSansOffice" pitchFamily="34" charset="0"/>
              </a:rPr>
              <a:t>xAD</a:t>
            </a:r>
            <a:r>
              <a:rPr lang="de-DE" sz="2000" dirty="0">
                <a:latin typeface="TheSansOffice" pitchFamily="34" charset="0"/>
              </a:rPr>
              <a:t>;&amp;#</a:t>
            </a:r>
            <a:r>
              <a:rPr lang="de-DE" sz="2000" dirty="0" err="1">
                <a:latin typeface="TheSansOffice" pitchFamily="34" charset="0"/>
              </a:rPr>
              <a:t>xAD</a:t>
            </a:r>
            <a:r>
              <a:rPr lang="de-DE" sz="2000" dirty="0">
                <a:latin typeface="TheSansOffice" pitchFamily="34" charset="0"/>
              </a:rPr>
              <a:t>;')))"&gt;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        Silbentrennung nur mit Hilfe einer </a:t>
            </a:r>
            <a:r>
              <a:rPr lang="de-DE" sz="2000" dirty="0" err="1">
                <a:latin typeface="TheSansOffice" pitchFamily="34" charset="0"/>
              </a:rPr>
              <a:t>Entity</a:t>
            </a:r>
            <a:r>
              <a:rPr lang="de-DE" sz="2000" dirty="0">
                <a:latin typeface="TheSansOffice" pitchFamily="34" charset="0"/>
              </a:rPr>
              <a:t> "&amp;#</a:t>
            </a:r>
            <a:r>
              <a:rPr lang="de-DE" sz="2000" dirty="0" err="1">
                <a:latin typeface="TheSansOffice" pitchFamily="34" charset="0"/>
              </a:rPr>
              <a:t>xAD</a:t>
            </a:r>
            <a:r>
              <a:rPr lang="de-DE" sz="2000" dirty="0">
                <a:latin typeface="TheSansOffice" pitchFamily="34" charset="0"/>
              </a:rPr>
              <a:t>;". 	</a:t>
            </a:r>
            <a:r>
              <a:rPr lang="de-DE" sz="2000" dirty="0" smtClean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Entity</a:t>
            </a:r>
            <a:r>
              <a:rPr lang="de-DE" sz="2000" dirty="0">
                <a:latin typeface="TheSansOffice" pitchFamily="34" charset="0"/>
              </a:rPr>
              <a:t> darf nicht doppelt </a:t>
            </a:r>
            <a:r>
              <a:rPr lang="de-DE" sz="2000" dirty="0" smtClean="0">
                <a:latin typeface="TheSansOffice" pitchFamily="34" charset="0"/>
              </a:rPr>
              <a:t>	verwendet </a:t>
            </a:r>
            <a:r>
              <a:rPr lang="de-DE" sz="2000" dirty="0">
                <a:latin typeface="TheSansOffice" pitchFamily="34" charset="0"/>
              </a:rPr>
              <a:t>werden!&lt;/</a:t>
            </a:r>
            <a:r>
              <a:rPr lang="de-DE" sz="2000" dirty="0" err="1">
                <a:latin typeface="TheSansOffice" pitchFamily="34" charset="0"/>
              </a:rPr>
              <a:t>assert</a:t>
            </a:r>
            <a:r>
              <a:rPr lang="de-DE" sz="2000" dirty="0">
                <a:latin typeface="TheSansOffice" pitchFamily="34" charset="0"/>
              </a:rPr>
              <a:t>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        …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    &lt;/</a:t>
            </a:r>
            <a:r>
              <a:rPr lang="de-DE" sz="2000" dirty="0" err="1">
                <a:latin typeface="TheSansOffice" pitchFamily="34" charset="0"/>
              </a:rPr>
              <a:t>rule</a:t>
            </a:r>
            <a:r>
              <a:rPr lang="de-DE" sz="2000" dirty="0">
                <a:latin typeface="TheSansOffice" pitchFamily="34" charset="0"/>
              </a:rPr>
              <a:t>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  &lt;/</a:t>
            </a:r>
            <a:r>
              <a:rPr lang="de-DE" sz="2000" dirty="0" err="1">
                <a:latin typeface="TheSansOffice" pitchFamily="34" charset="0"/>
              </a:rPr>
              <a:t>pattern</a:t>
            </a:r>
            <a:r>
              <a:rPr lang="de-DE" sz="2000" dirty="0">
                <a:latin typeface="TheSansOffice" pitchFamily="34" charset="0"/>
              </a:rPr>
              <a:t>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&lt;/</a:t>
            </a:r>
            <a:r>
              <a:rPr lang="de-DE" sz="2000" dirty="0" err="1">
                <a:latin typeface="TheSansOffice" pitchFamily="34" charset="0"/>
              </a:rPr>
              <a:t>schema</a:t>
            </a:r>
            <a:r>
              <a:rPr lang="de-DE" sz="2000" dirty="0">
                <a:latin typeface="TheSansOffice" pitchFamily="34" charset="0"/>
              </a:rPr>
              <a:t>&gt;</a:t>
            </a:r>
          </a:p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Wie nutzt man </a:t>
            </a:r>
            <a:r>
              <a:rPr lang="de-DE" sz="3600" dirty="0" err="1" smtClean="0">
                <a:solidFill>
                  <a:srgbClr val="666666"/>
                </a:solidFill>
                <a:latin typeface="TheSansOffice" pitchFamily="34" charset="0"/>
              </a:rPr>
              <a:t>Schematron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/>
            <a:r>
              <a:rPr lang="de-DE" sz="2000" dirty="0">
                <a:latin typeface="TheSansOffice" pitchFamily="34" charset="0"/>
              </a:rPr>
              <a:t>Szenario 1: Im Editor</a:t>
            </a:r>
          </a:p>
          <a:p>
            <a:pPr algn="l"/>
            <a:endParaRPr lang="de-DE" sz="2000" dirty="0">
              <a:latin typeface="TheSansOffice" pitchFamily="34" charset="0"/>
            </a:endParaRPr>
          </a:p>
          <a:p>
            <a:pPr algn="l"/>
            <a:r>
              <a:rPr lang="de-DE" sz="2000" dirty="0">
                <a:latin typeface="TheSansOffice" pitchFamily="34" charset="0"/>
              </a:rPr>
              <a:t>	Editoren die </a:t>
            </a:r>
            <a:r>
              <a:rPr lang="de-DE" sz="2000" dirty="0" err="1">
                <a:latin typeface="TheSansOffice" pitchFamily="34" charset="0"/>
              </a:rPr>
              <a:t>Schematron</a:t>
            </a:r>
            <a:r>
              <a:rPr lang="de-DE" sz="2000" dirty="0">
                <a:latin typeface="TheSansOffice" pitchFamily="34" charset="0"/>
              </a:rPr>
              <a:t> unterstützen: Oxygen, </a:t>
            </a:r>
            <a:r>
              <a:rPr lang="de-DE" sz="2000" dirty="0" err="1">
                <a:latin typeface="TheSansOffice" pitchFamily="34" charset="0"/>
              </a:rPr>
              <a:t>XMLMind</a:t>
            </a:r>
            <a:r>
              <a:rPr lang="de-DE" sz="2000" dirty="0">
                <a:latin typeface="TheSansOffice" pitchFamily="34" charset="0"/>
              </a:rPr>
              <a:t>, ….</a:t>
            </a:r>
          </a:p>
          <a:p>
            <a:pPr algn="l"/>
            <a:endParaRPr lang="de-DE" sz="2000" dirty="0">
              <a:latin typeface="TheSansOffice" pitchFamily="34" charset="0"/>
            </a:endParaRPr>
          </a:p>
          <a:p>
            <a:pPr algn="l"/>
            <a:r>
              <a:rPr lang="de-DE" sz="2000" dirty="0">
                <a:latin typeface="TheSansOffice" pitchFamily="34" charset="0"/>
              </a:rPr>
              <a:t>Szenario 2: Black-Box (Referenzimplementierung mit XSLT)</a:t>
            </a:r>
          </a:p>
          <a:p>
            <a:pPr algn="l"/>
            <a:endParaRPr lang="de-DE" sz="2000" dirty="0">
              <a:latin typeface="TheSansOffice" pitchFamily="34" charset="0"/>
            </a:endParaRPr>
          </a:p>
          <a:p>
            <a:pPr algn="l"/>
            <a:r>
              <a:rPr lang="de-DE" sz="2000" dirty="0">
                <a:latin typeface="TheSansOffice" pitchFamily="34" charset="0"/>
              </a:rPr>
              <a:t>Szenario 3: Black-Box eingebettet in XP</a:t>
            </a:r>
            <a:r>
              <a:rPr lang="en-US" sz="2000" dirty="0">
                <a:latin typeface="TheSansOffice" pitchFamily="34" charset="0"/>
              </a:rPr>
              <a:t>roc</a:t>
            </a:r>
            <a:endParaRPr lang="de-DE" sz="2000" dirty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89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Wie nutzt man </a:t>
            </a:r>
            <a:r>
              <a:rPr lang="de-DE" sz="3600" dirty="0" err="1" smtClean="0">
                <a:solidFill>
                  <a:srgbClr val="666666"/>
                </a:solidFill>
                <a:latin typeface="TheSansOffice" pitchFamily="34" charset="0"/>
              </a:rPr>
              <a:t>Schematron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/>
            <a:r>
              <a:rPr lang="de-DE" sz="2000" dirty="0">
                <a:latin typeface="TheSansOffice" pitchFamily="34" charset="0"/>
              </a:rPr>
              <a:t>Szenario 1: Im Editor</a:t>
            </a:r>
          </a:p>
          <a:p>
            <a:pPr algn="l"/>
            <a:endParaRPr lang="de-DE" sz="2000" dirty="0">
              <a:latin typeface="TheSansOffice" pitchFamily="34" charset="0"/>
            </a:endParaRPr>
          </a:p>
          <a:p>
            <a:pPr algn="l"/>
            <a:r>
              <a:rPr lang="de-DE" sz="2000" dirty="0">
                <a:latin typeface="TheSansOffice" pitchFamily="34" charset="0"/>
              </a:rPr>
              <a:t>	Editoren die </a:t>
            </a:r>
            <a:r>
              <a:rPr lang="de-DE" sz="2000" dirty="0" err="1">
                <a:latin typeface="TheSansOffice" pitchFamily="34" charset="0"/>
              </a:rPr>
              <a:t>Schematron</a:t>
            </a:r>
            <a:r>
              <a:rPr lang="de-DE" sz="2000" dirty="0">
                <a:latin typeface="TheSansOffice" pitchFamily="34" charset="0"/>
              </a:rPr>
              <a:t> unterstützen: Oxygen, </a:t>
            </a:r>
            <a:r>
              <a:rPr lang="de-DE" sz="2000" dirty="0" err="1">
                <a:latin typeface="TheSansOffice" pitchFamily="34" charset="0"/>
              </a:rPr>
              <a:t>XMLMind</a:t>
            </a:r>
            <a:r>
              <a:rPr lang="de-DE" sz="2000" dirty="0">
                <a:latin typeface="TheSansOffice" pitchFamily="34" charset="0"/>
              </a:rPr>
              <a:t>, ….</a:t>
            </a:r>
          </a:p>
          <a:p>
            <a:pPr algn="l"/>
            <a:endParaRPr lang="de-DE" sz="2000" dirty="0">
              <a:latin typeface="TheSansOffice" pitchFamily="34" charset="0"/>
            </a:endParaRPr>
          </a:p>
          <a:p>
            <a:pPr algn="l"/>
            <a:r>
              <a:rPr lang="de-DE" sz="2000" dirty="0">
                <a:latin typeface="TheSansOffice" pitchFamily="34" charset="0"/>
              </a:rPr>
              <a:t>Szenario 2: Black-Box (Referenzimplementierung mit XSLT)</a:t>
            </a:r>
          </a:p>
          <a:p>
            <a:pPr algn="l"/>
            <a:endParaRPr lang="de-DE" sz="2000" dirty="0">
              <a:latin typeface="TheSansOffice" pitchFamily="34" charset="0"/>
            </a:endParaRPr>
          </a:p>
          <a:p>
            <a:pPr algn="l"/>
            <a:r>
              <a:rPr lang="de-DE" sz="2000" dirty="0">
                <a:latin typeface="TheSansOffice" pitchFamily="34" charset="0"/>
              </a:rPr>
              <a:t>Szenario 3: Black-Box eingebettet in XP</a:t>
            </a:r>
            <a:r>
              <a:rPr lang="en-US" sz="2000" dirty="0">
                <a:latin typeface="TheSansOffice" pitchFamily="34" charset="0"/>
              </a:rPr>
              <a:t>roc</a:t>
            </a:r>
            <a:endParaRPr lang="de-DE" sz="2000" dirty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0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Publishingbeispiele</a:t>
            </a:r>
            <a:r>
              <a:rPr lang="de-DE" sz="3600" dirty="0" smtClean="0">
                <a:latin typeface="TheSansOffice" pitchFamily="34" charset="0"/>
              </a:rPr>
              <a:t> 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Fußnoten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>
              <a:defRPr/>
            </a:pPr>
            <a:r>
              <a:rPr lang="de-DE" sz="2000" dirty="0" smtClean="0">
                <a:latin typeface="TheSansOffice" pitchFamily="34" charset="0"/>
              </a:rPr>
              <a:t>&lt;</a:t>
            </a:r>
            <a:r>
              <a:rPr lang="de-DE" sz="2000" dirty="0" err="1" smtClean="0">
                <a:latin typeface="TheSansOffice" pitchFamily="34" charset="0"/>
              </a:rPr>
              <a:t>para</a:t>
            </a:r>
            <a:r>
              <a:rPr lang="de-DE" sz="2000" dirty="0" smtClean="0">
                <a:latin typeface="TheSansOffice" pitchFamily="34" charset="0"/>
              </a:rPr>
              <a:t>&gt;</a:t>
            </a:r>
            <a:r>
              <a:rPr lang="en-GB" sz="2000" dirty="0" smtClean="0">
                <a:latin typeface="TheSansOffice" pitchFamily="34" charset="0"/>
              </a:rPr>
              <a:t>In </a:t>
            </a:r>
            <a:r>
              <a:rPr lang="en-GB" sz="2000" dirty="0">
                <a:latin typeface="TheSansOffice" pitchFamily="34" charset="0"/>
              </a:rPr>
              <a:t>order to view this text in a browser, you have to start the browser.</a:t>
            </a:r>
            <a:endParaRPr lang="de-DE" sz="2000" dirty="0">
              <a:latin typeface="TheSansOffice" pitchFamily="34" charset="0"/>
            </a:endParaRPr>
          </a:p>
          <a:p>
            <a:pPr algn="l">
              <a:defRPr/>
            </a:pPr>
            <a:r>
              <a:rPr lang="en-GB" sz="2000" dirty="0">
                <a:latin typeface="TheSansOffice" pitchFamily="34" charset="0"/>
              </a:rPr>
              <a:t>	&lt;footnote&gt;</a:t>
            </a:r>
            <a:endParaRPr lang="de-DE" sz="2000" dirty="0">
              <a:latin typeface="TheSansOffice" pitchFamily="34" charset="0"/>
            </a:endParaRPr>
          </a:p>
          <a:p>
            <a:pPr algn="l">
              <a:defRPr/>
            </a:pPr>
            <a:r>
              <a:rPr lang="en-GB" sz="2000" dirty="0">
                <a:latin typeface="TheSansOffice" pitchFamily="34" charset="0"/>
              </a:rPr>
              <a:t>		&lt;</a:t>
            </a:r>
            <a:r>
              <a:rPr lang="en-GB" sz="2000" dirty="0" err="1">
                <a:latin typeface="TheSansOffice" pitchFamily="34" charset="0"/>
              </a:rPr>
              <a:t>para</a:t>
            </a:r>
            <a:r>
              <a:rPr lang="en-GB" sz="2000" dirty="0">
                <a:latin typeface="TheSansOffice" pitchFamily="34" charset="0"/>
              </a:rPr>
              <a:t>&gt;browser: Tool to view (X)HTML.</a:t>
            </a:r>
            <a:endParaRPr lang="de-DE" sz="2000" dirty="0">
              <a:latin typeface="TheSansOffice" pitchFamily="34" charset="0"/>
            </a:endParaRPr>
          </a:p>
          <a:p>
            <a:pPr algn="l">
              <a:defRPr/>
            </a:pPr>
            <a:r>
              <a:rPr lang="en-GB" sz="2000" dirty="0">
                <a:latin typeface="TheSansOffice" pitchFamily="34" charset="0"/>
              </a:rPr>
              <a:t>		   </a:t>
            </a:r>
            <a:r>
              <a:rPr lang="de-DE" sz="2000" dirty="0">
                <a:latin typeface="TheSansOffice" pitchFamily="34" charset="0"/>
              </a:rPr>
              <a:t>&lt;</a:t>
            </a:r>
            <a:r>
              <a:rPr lang="de-DE" sz="2000" dirty="0" err="1">
                <a:latin typeface="TheSansOffice" pitchFamily="34" charset="0"/>
              </a:rPr>
              <a:t>footnote</a:t>
            </a:r>
            <a:r>
              <a:rPr lang="de-DE" sz="2000" dirty="0" smtClean="0">
                <a:latin typeface="TheSansOffice" pitchFamily="34" charset="0"/>
              </a:rPr>
              <a:t>&gt;&lt;</a:t>
            </a:r>
            <a:r>
              <a:rPr lang="de-DE" sz="2000" dirty="0" err="1">
                <a:latin typeface="TheSansOffice" pitchFamily="34" charset="0"/>
              </a:rPr>
              <a:t>para</a:t>
            </a:r>
            <a:r>
              <a:rPr lang="de-DE" sz="2000" dirty="0">
                <a:latin typeface="TheSansOffice" pitchFamily="34" charset="0"/>
              </a:rPr>
              <a:t>&gt;(X)HTML: XML Hypertext Markup Language&lt;/</a:t>
            </a:r>
            <a:r>
              <a:rPr lang="de-DE" sz="2000" dirty="0" err="1">
                <a:latin typeface="TheSansOffice" pitchFamily="34" charset="0"/>
              </a:rPr>
              <a:t>para</a:t>
            </a:r>
            <a:r>
              <a:rPr lang="de-DE" sz="2000" dirty="0">
                <a:latin typeface="TheSansOffice" pitchFamily="34" charset="0"/>
              </a:rPr>
              <a:t>&gt;</a:t>
            </a:r>
          </a:p>
          <a:p>
            <a:pPr algn="l">
              <a:defRPr/>
            </a:pPr>
            <a:r>
              <a:rPr lang="de-DE" sz="2000" dirty="0">
                <a:latin typeface="TheSansOffice" pitchFamily="34" charset="0"/>
              </a:rPr>
              <a:t>		   &lt;/</a:t>
            </a:r>
            <a:r>
              <a:rPr lang="de-DE" sz="2000" dirty="0" err="1">
                <a:latin typeface="TheSansOffice" pitchFamily="34" charset="0"/>
              </a:rPr>
              <a:t>footnote</a:t>
            </a:r>
            <a:r>
              <a:rPr lang="de-DE" sz="2000" dirty="0">
                <a:latin typeface="TheSansOffice" pitchFamily="34" charset="0"/>
              </a:rPr>
              <a:t>&gt;</a:t>
            </a:r>
          </a:p>
          <a:p>
            <a:pPr algn="l">
              <a:defRPr/>
            </a:pPr>
            <a:r>
              <a:rPr lang="de-DE" sz="2000" dirty="0">
                <a:latin typeface="TheSansOffice" pitchFamily="34" charset="0"/>
              </a:rPr>
              <a:t>		&lt;/</a:t>
            </a:r>
            <a:r>
              <a:rPr lang="de-DE" sz="2000" dirty="0" err="1">
                <a:latin typeface="TheSansOffice" pitchFamily="34" charset="0"/>
              </a:rPr>
              <a:t>para</a:t>
            </a:r>
            <a:r>
              <a:rPr lang="de-DE" sz="2000" dirty="0">
                <a:latin typeface="TheSansOffice" pitchFamily="34" charset="0"/>
              </a:rPr>
              <a:t>&gt;</a:t>
            </a:r>
          </a:p>
          <a:p>
            <a:pPr algn="l">
              <a:defRPr/>
            </a:pPr>
            <a:r>
              <a:rPr lang="de-DE" sz="2000" dirty="0">
                <a:latin typeface="TheSansOffice" pitchFamily="34" charset="0"/>
              </a:rPr>
              <a:t>	&lt;/</a:t>
            </a:r>
            <a:r>
              <a:rPr lang="de-DE" sz="2000" dirty="0" err="1">
                <a:latin typeface="TheSansOffice" pitchFamily="34" charset="0"/>
              </a:rPr>
              <a:t>footnote</a:t>
            </a:r>
            <a:r>
              <a:rPr lang="de-DE" sz="2000" dirty="0">
                <a:latin typeface="TheSansOffice" pitchFamily="34" charset="0"/>
              </a:rPr>
              <a:t>&gt;</a:t>
            </a:r>
          </a:p>
          <a:p>
            <a:pPr algn="l">
              <a:defRPr/>
            </a:pPr>
            <a:r>
              <a:rPr lang="de-DE" sz="2000" dirty="0">
                <a:latin typeface="TheSansOffice" pitchFamily="34" charset="0"/>
              </a:rPr>
              <a:t>&lt;/</a:t>
            </a:r>
            <a:r>
              <a:rPr lang="de-DE" sz="2000" dirty="0" err="1">
                <a:latin typeface="TheSansOffice" pitchFamily="34" charset="0"/>
              </a:rPr>
              <a:t>para</a:t>
            </a:r>
            <a:r>
              <a:rPr lang="de-DE" sz="2000" dirty="0" smtClean="0">
                <a:latin typeface="TheSansOffice" pitchFamily="34" charset="0"/>
              </a:rPr>
              <a:t>&gt;</a:t>
            </a:r>
          </a:p>
          <a:p>
            <a:pPr algn="l">
              <a:defRPr/>
            </a:pPr>
            <a:r>
              <a:rPr lang="de-DE" sz="2000" dirty="0" smtClean="0">
                <a:latin typeface="TheSansOffice" pitchFamily="34" charset="0"/>
              </a:rPr>
              <a:t>In </a:t>
            </a:r>
            <a:r>
              <a:rPr lang="de-DE" sz="2000" dirty="0" err="1" smtClean="0">
                <a:latin typeface="TheSansOffice" pitchFamily="34" charset="0"/>
              </a:rPr>
              <a:t>Schematron</a:t>
            </a:r>
            <a:endParaRPr lang="de-DE" sz="2000" dirty="0">
              <a:latin typeface="TheSansOffice" pitchFamily="34" charset="0"/>
            </a:endParaRPr>
          </a:p>
          <a:p>
            <a:pPr algn="l"/>
            <a:r>
              <a:rPr lang="en-US" sz="2000" dirty="0">
                <a:latin typeface="TheSansOffice" pitchFamily="34" charset="0"/>
              </a:rPr>
              <a:t>&lt;rule context="footnote"&gt;</a:t>
            </a:r>
          </a:p>
          <a:p>
            <a:pPr algn="l"/>
            <a:r>
              <a:rPr lang="en-US" sz="2000" dirty="0">
                <a:latin typeface="TheSansOffice" pitchFamily="34" charset="0"/>
              </a:rPr>
              <a:t>   &lt;assert test="not(.//footnote)"&gt;</a:t>
            </a:r>
          </a:p>
          <a:p>
            <a:pPr algn="l"/>
            <a:r>
              <a:rPr lang="en-US" sz="2000" dirty="0">
                <a:latin typeface="TheSansOffice" pitchFamily="34" charset="0"/>
              </a:rPr>
              <a:t>   	…</a:t>
            </a:r>
          </a:p>
          <a:p>
            <a:pPr algn="l"/>
            <a:r>
              <a:rPr lang="en-US" sz="2000" dirty="0">
                <a:latin typeface="TheSansOffice" pitchFamily="34" charset="0"/>
              </a:rPr>
              <a:t>   &lt;/assert&gt;</a:t>
            </a:r>
          </a:p>
          <a:p>
            <a:pPr algn="l"/>
            <a:r>
              <a:rPr lang="en-US" sz="2000" dirty="0">
                <a:latin typeface="TheSansOffice" pitchFamily="34" charset="0"/>
              </a:rPr>
              <a:t>&lt;rule&gt;</a:t>
            </a:r>
            <a:endParaRPr lang="de-DE" sz="2000" dirty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0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Publishingbeispiele</a:t>
            </a:r>
            <a:r>
              <a:rPr lang="de-DE" sz="3600" dirty="0" smtClean="0">
                <a:latin typeface="TheSansOffice" pitchFamily="34" charset="0"/>
              </a:rPr>
              <a:t> </a:t>
            </a: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PIs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marL="342900" lvl="0" indent="-342900" algn="l">
              <a:defRPr/>
            </a:pPr>
            <a:r>
              <a:rPr lang="de-DE" sz="2000" dirty="0">
                <a:latin typeface="TheSansOffice" pitchFamily="34" charset="0"/>
              </a:rPr>
              <a:t>&lt;</a:t>
            </a:r>
            <a:r>
              <a:rPr lang="de-DE" sz="2000" dirty="0" err="1">
                <a:latin typeface="TheSansOffice" pitchFamily="34" charset="0"/>
              </a:rPr>
              <a:t>pattern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id</a:t>
            </a:r>
            <a:r>
              <a:rPr lang="de-DE" sz="2000" dirty="0">
                <a:latin typeface="TheSansOffice" pitchFamily="34" charset="0"/>
              </a:rPr>
              <a:t>="PIs"&gt;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&lt;</a:t>
            </a:r>
            <a:r>
              <a:rPr lang="de-DE" sz="2000" dirty="0" err="1">
                <a:latin typeface="TheSansOffice" pitchFamily="34" charset="0"/>
              </a:rPr>
              <a:t>rule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context</a:t>
            </a:r>
            <a:r>
              <a:rPr lang="de-DE" sz="2000" dirty="0">
                <a:latin typeface="TheSansOffice" pitchFamily="34" charset="0"/>
              </a:rPr>
              <a:t>="</a:t>
            </a:r>
            <a:r>
              <a:rPr lang="de-DE" sz="2000" dirty="0" err="1">
                <a:latin typeface="TheSansOffice" pitchFamily="34" charset="0"/>
              </a:rPr>
              <a:t>processing-instruction</a:t>
            </a:r>
            <a:r>
              <a:rPr lang="de-DE" sz="2000" dirty="0">
                <a:latin typeface="TheSansOffice" pitchFamily="34" charset="0"/>
              </a:rPr>
              <a:t>()"&gt;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	&lt;</a:t>
            </a:r>
            <a:r>
              <a:rPr lang="de-DE" sz="2000" dirty="0" err="1">
                <a:latin typeface="TheSansOffice" pitchFamily="34" charset="0"/>
              </a:rPr>
              <a:t>assert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test</a:t>
            </a:r>
            <a:r>
              <a:rPr lang="de-DE" sz="2000" dirty="0">
                <a:latin typeface="TheSansOffice" pitchFamily="34" charset="0"/>
              </a:rPr>
              <a:t>="</a:t>
            </a:r>
            <a:r>
              <a:rPr lang="de-DE" sz="2000" dirty="0" err="1">
                <a:latin typeface="TheSansOffice" pitchFamily="34" charset="0"/>
              </a:rPr>
              <a:t>starts-with</a:t>
            </a:r>
            <a:r>
              <a:rPr lang="de-DE" sz="2000" dirty="0">
                <a:latin typeface="TheSansOffice" pitchFamily="34" charset="0"/>
              </a:rPr>
              <a:t>(</a:t>
            </a:r>
            <a:r>
              <a:rPr lang="de-DE" sz="2000" dirty="0" err="1">
                <a:latin typeface="TheSansOffice" pitchFamily="34" charset="0"/>
              </a:rPr>
              <a:t>name</a:t>
            </a:r>
            <a:r>
              <a:rPr lang="de-DE" sz="2000" dirty="0" smtClean="0">
                <a:latin typeface="TheSansOffice" pitchFamily="34" charset="0"/>
              </a:rPr>
              <a:t>()</a:t>
            </a:r>
            <a:r>
              <a:rPr lang="de-DE" sz="2000" dirty="0">
                <a:latin typeface="TheSansOffice" pitchFamily="34" charset="0"/>
              </a:rPr>
              <a:t> '</a:t>
            </a:r>
            <a:r>
              <a:rPr lang="de-DE" sz="2000" dirty="0" smtClean="0">
                <a:latin typeface="TheSansOffice" pitchFamily="34" charset="0"/>
              </a:rPr>
              <a:t>d2t')"&gt;Diese </a:t>
            </a:r>
            <a:r>
              <a:rPr lang="de-DE" sz="2000" dirty="0">
                <a:latin typeface="TheSansOffice" pitchFamily="34" charset="0"/>
              </a:rPr>
              <a:t>PI stammt nicht aus </a:t>
            </a:r>
            <a:r>
              <a:rPr lang="de-DE" sz="2000" dirty="0" smtClean="0">
                <a:latin typeface="TheSansOffice" pitchFamily="34" charset="0"/>
              </a:rPr>
              <a:t>von 	data2type. Bitte </a:t>
            </a:r>
            <a:r>
              <a:rPr lang="de-DE" sz="2000" dirty="0">
                <a:latin typeface="TheSansOffice" pitchFamily="34" charset="0"/>
              </a:rPr>
              <a:t>dokumentieren Sie Ihre </a:t>
            </a:r>
            <a:r>
              <a:rPr lang="de-DE" sz="2000" dirty="0" smtClean="0">
                <a:latin typeface="TheSansOffice" pitchFamily="34" charset="0"/>
              </a:rPr>
              <a:t>Funktion. </a:t>
            </a:r>
            <a:r>
              <a:rPr lang="en-US" sz="2000" dirty="0" smtClean="0">
                <a:latin typeface="TheSansOffice" pitchFamily="34" charset="0"/>
              </a:rPr>
              <a:t>Name </a:t>
            </a:r>
            <a:r>
              <a:rPr lang="en-US" sz="2000" dirty="0">
                <a:latin typeface="TheSansOffice" pitchFamily="34" charset="0"/>
              </a:rPr>
              <a:t>der PI: &lt;value-of </a:t>
            </a:r>
            <a:r>
              <a:rPr lang="en-US" sz="2000" dirty="0" smtClean="0">
                <a:latin typeface="TheSansOffice" pitchFamily="34" charset="0"/>
              </a:rPr>
              <a:t>	select</a:t>
            </a:r>
            <a:r>
              <a:rPr lang="en-US" sz="2000" dirty="0">
                <a:latin typeface="TheSansOffice" pitchFamily="34" charset="0"/>
              </a:rPr>
              <a:t>="name()"/&gt;</a:t>
            </a:r>
            <a:br>
              <a:rPr lang="en-US" sz="2000" dirty="0">
                <a:latin typeface="TheSansOffice" pitchFamily="34" charset="0"/>
              </a:rPr>
            </a:br>
            <a:r>
              <a:rPr lang="en-US" sz="2000" dirty="0">
                <a:latin typeface="TheSansOffice" pitchFamily="34" charset="0"/>
              </a:rPr>
              <a:t>	&lt;/assert&gt;</a:t>
            </a:r>
            <a:br>
              <a:rPr lang="en-US" sz="2000" dirty="0">
                <a:latin typeface="TheSansOffice" pitchFamily="34" charset="0"/>
              </a:rPr>
            </a:br>
            <a:r>
              <a:rPr lang="en-US" sz="2000" dirty="0">
                <a:latin typeface="TheSansOffice" pitchFamily="34" charset="0"/>
              </a:rPr>
              <a:t>&lt;/rule&gt;</a:t>
            </a:r>
          </a:p>
          <a:p>
            <a:pPr marL="342900" lvl="0" indent="-342900" algn="l">
              <a:defRPr/>
            </a:pPr>
            <a:r>
              <a:rPr lang="en-US" sz="2000" dirty="0">
                <a:latin typeface="TheSansOffice" pitchFamily="34" charset="0"/>
              </a:rPr>
              <a:t>&lt;/pattern</a:t>
            </a:r>
            <a:r>
              <a:rPr lang="en-US" sz="2000" dirty="0" smtClean="0">
                <a:latin typeface="TheSansOffice" pitchFamily="34" charset="0"/>
              </a:rPr>
              <a:t>&gt;</a:t>
            </a:r>
            <a:r>
              <a:rPr lang="de-DE" sz="2000" dirty="0" smtClean="0">
                <a:latin typeface="TheSansOffice" pitchFamily="34" charset="0"/>
              </a:rPr>
              <a:t> </a:t>
            </a:r>
            <a:endParaRPr lang="de-DE" sz="2000" dirty="0">
              <a:latin typeface="TheSansOffice" pitchFamily="34" charset="0"/>
            </a:endParaRPr>
          </a:p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0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Publishingbeispiele</a:t>
            </a:r>
            <a:r>
              <a:rPr lang="de-DE" sz="3600" dirty="0" smtClean="0">
                <a:latin typeface="TheSansOffice" pitchFamily="34" charset="0"/>
              </a:rPr>
              <a:t> </a:t>
            </a: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verschachtelte Listen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marL="342900" lvl="0" indent="-342900" algn="l">
              <a:defRPr/>
            </a:pPr>
            <a:r>
              <a:rPr lang="de-DE" sz="2000" dirty="0" smtClean="0">
                <a:latin typeface="TheSansOffice" pitchFamily="34" charset="0"/>
              </a:rPr>
              <a:t>&lt;</a:t>
            </a:r>
            <a:r>
              <a:rPr lang="de-DE" sz="2000" dirty="0" err="1">
                <a:latin typeface="TheSansOffice" pitchFamily="34" charset="0"/>
              </a:rPr>
              <a:t>pattern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id</a:t>
            </a:r>
            <a:r>
              <a:rPr lang="de-DE" sz="2000" dirty="0">
                <a:latin typeface="TheSansOffice" pitchFamily="34" charset="0"/>
              </a:rPr>
              <a:t>="Listen"&gt;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&lt;</a:t>
            </a:r>
            <a:r>
              <a:rPr lang="de-DE" sz="2000" dirty="0" err="1">
                <a:latin typeface="TheSansOffice" pitchFamily="34" charset="0"/>
              </a:rPr>
              <a:t>rule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context</a:t>
            </a:r>
            <a:r>
              <a:rPr lang="de-DE" sz="2000" dirty="0">
                <a:latin typeface="TheSansOffice" pitchFamily="34" charset="0"/>
              </a:rPr>
              <a:t>="</a:t>
            </a:r>
            <a:r>
              <a:rPr lang="de-DE" sz="2000" dirty="0" err="1">
                <a:latin typeface="TheSansOffice" pitchFamily="34" charset="0"/>
              </a:rPr>
              <a:t>listitem</a:t>
            </a:r>
            <a:r>
              <a:rPr lang="de-DE" sz="2000" dirty="0">
                <a:latin typeface="TheSansOffice" pitchFamily="34" charset="0"/>
              </a:rPr>
              <a:t>"&gt;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  </a:t>
            </a:r>
            <a:r>
              <a:rPr lang="de-DE" sz="2000" dirty="0" err="1">
                <a:latin typeface="TheSansOffice" pitchFamily="34" charset="0"/>
              </a:rPr>
              <a:t>report</a:t>
            </a:r>
            <a:r>
              <a:rPr lang="de-DE" sz="2000" dirty="0">
                <a:latin typeface="TheSansOffice" pitchFamily="34" charset="0"/>
              </a:rPr>
              <a:t> </a:t>
            </a:r>
            <a:r>
              <a:rPr lang="de-DE" sz="2000" dirty="0" err="1">
                <a:latin typeface="TheSansOffice" pitchFamily="34" charset="0"/>
              </a:rPr>
              <a:t>test</a:t>
            </a:r>
            <a:r>
              <a:rPr lang="de-DE" sz="2000" dirty="0">
                <a:latin typeface="TheSansOffice" pitchFamily="34" charset="0"/>
              </a:rPr>
              <a:t>="</a:t>
            </a:r>
            <a:r>
              <a:rPr lang="de-DE" sz="2000" dirty="0" err="1">
                <a:latin typeface="TheSansOffice" pitchFamily="34" charset="0"/>
              </a:rPr>
              <a:t>count</a:t>
            </a:r>
            <a:r>
              <a:rPr lang="de-DE" sz="2000" dirty="0">
                <a:latin typeface="TheSansOffice" pitchFamily="34" charset="0"/>
              </a:rPr>
              <a:t>(</a:t>
            </a:r>
            <a:r>
              <a:rPr lang="de-DE" sz="2000" dirty="0" err="1">
                <a:latin typeface="TheSansOffice" pitchFamily="34" charset="0"/>
              </a:rPr>
              <a:t>ancestor</a:t>
            </a:r>
            <a:r>
              <a:rPr lang="de-DE" sz="2000" dirty="0">
                <a:latin typeface="TheSansOffice" pitchFamily="34" charset="0"/>
              </a:rPr>
              <a:t>::</a:t>
            </a:r>
            <a:r>
              <a:rPr lang="de-DE" sz="2000" dirty="0" err="1">
                <a:latin typeface="TheSansOffice" pitchFamily="34" charset="0"/>
              </a:rPr>
              <a:t>listitem</a:t>
            </a:r>
            <a:r>
              <a:rPr lang="de-DE" sz="2000" dirty="0">
                <a:latin typeface="TheSansOffice" pitchFamily="34" charset="0"/>
              </a:rPr>
              <a:t>) &gt; 2"&gt;</a:t>
            </a:r>
          </a:p>
          <a:p>
            <a:pPr marL="342900" lvl="0" indent="-342900" algn="l">
              <a:defRPr/>
            </a:pPr>
            <a:r>
              <a:rPr lang="de-DE" sz="2000" dirty="0">
                <a:latin typeface="TheSansOffice" pitchFamily="34" charset="0"/>
              </a:rPr>
              <a:t>		Eine Liste darf nicht mehr als drei Ebenen haben. 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	</a:t>
            </a:r>
            <a:r>
              <a:rPr lang="en-US" sz="2000" dirty="0" err="1">
                <a:latin typeface="TheSansOffice" pitchFamily="34" charset="0"/>
              </a:rPr>
              <a:t>Wir</a:t>
            </a:r>
            <a:r>
              <a:rPr lang="en-US" sz="2000" dirty="0">
                <a:latin typeface="TheSansOffice" pitchFamily="34" charset="0"/>
              </a:rPr>
              <a:t> </a:t>
            </a:r>
            <a:r>
              <a:rPr lang="en-US" sz="2000" dirty="0" err="1">
                <a:latin typeface="TheSansOffice" pitchFamily="34" charset="0"/>
              </a:rPr>
              <a:t>sind</a:t>
            </a:r>
            <a:r>
              <a:rPr lang="en-US" sz="2000" dirty="0">
                <a:latin typeface="TheSansOffice" pitchFamily="34" charset="0"/>
              </a:rPr>
              <a:t> in der </a:t>
            </a:r>
            <a:r>
              <a:rPr lang="en-US" sz="2000" dirty="0" smtClean="0">
                <a:latin typeface="TheSansOffice" pitchFamily="34" charset="0"/>
              </a:rPr>
              <a:t>&lt;</a:t>
            </a:r>
            <a:r>
              <a:rPr lang="en-US" sz="2000" dirty="0">
                <a:latin typeface="TheSansOffice" pitchFamily="34" charset="0"/>
              </a:rPr>
              <a:t>value-of select="count(ancestor::</a:t>
            </a:r>
            <a:r>
              <a:rPr lang="en-US" sz="2000" dirty="0" err="1">
                <a:latin typeface="TheSansOffice" pitchFamily="34" charset="0"/>
              </a:rPr>
              <a:t>listitem</a:t>
            </a:r>
            <a:r>
              <a:rPr lang="en-US" sz="2000" dirty="0">
                <a:latin typeface="TheSansOffice" pitchFamily="34" charset="0"/>
              </a:rPr>
              <a:t>)+1</a:t>
            </a:r>
            <a:r>
              <a:rPr lang="en-US" sz="2000" dirty="0" smtClean="0">
                <a:latin typeface="TheSansOffice" pitchFamily="34" charset="0"/>
              </a:rPr>
              <a:t>"/&gt;. </a:t>
            </a:r>
            <a:r>
              <a:rPr lang="de-DE" sz="2000" dirty="0">
                <a:latin typeface="TheSansOffice" pitchFamily="34" charset="0"/>
              </a:rPr>
              <a:t>Ebene.</a:t>
            </a:r>
          </a:p>
          <a:p>
            <a:pPr marL="342900" lvl="0" indent="-342900" algn="l">
              <a:defRPr/>
            </a:pPr>
            <a:r>
              <a:rPr lang="de-DE" sz="2000" dirty="0">
                <a:latin typeface="TheSansOffice" pitchFamily="34" charset="0"/>
              </a:rPr>
              <a:t>	  &lt;/</a:t>
            </a:r>
            <a:r>
              <a:rPr lang="de-DE" sz="2000" dirty="0" err="1">
                <a:latin typeface="TheSansOffice" pitchFamily="34" charset="0"/>
              </a:rPr>
              <a:t>report</a:t>
            </a:r>
            <a:r>
              <a:rPr lang="de-DE" sz="2000" dirty="0">
                <a:latin typeface="TheSansOffice" pitchFamily="34" charset="0"/>
              </a:rPr>
              <a:t>&gt;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&lt;/</a:t>
            </a:r>
            <a:r>
              <a:rPr lang="de-DE" sz="2000" dirty="0" err="1">
                <a:latin typeface="TheSansOffice" pitchFamily="34" charset="0"/>
              </a:rPr>
              <a:t>rule</a:t>
            </a:r>
            <a:r>
              <a:rPr lang="de-DE" sz="2000" dirty="0">
                <a:latin typeface="TheSansOffice" pitchFamily="34" charset="0"/>
              </a:rPr>
              <a:t>&gt;</a:t>
            </a:r>
          </a:p>
          <a:p>
            <a:pPr marL="342900" lvl="0" indent="-342900" algn="l">
              <a:defRPr/>
            </a:pPr>
            <a:r>
              <a:rPr lang="de-DE" sz="2000" dirty="0">
                <a:latin typeface="TheSansOffice" pitchFamily="34" charset="0"/>
              </a:rPr>
              <a:t>&lt;/</a:t>
            </a:r>
            <a:r>
              <a:rPr lang="de-DE" sz="2000" dirty="0" err="1">
                <a:latin typeface="TheSansOffice" pitchFamily="34" charset="0"/>
              </a:rPr>
              <a:t>pattern</a:t>
            </a:r>
            <a:r>
              <a:rPr lang="de-DE" sz="2000" dirty="0">
                <a:latin typeface="TheSansOffice" pitchFamily="34" charset="0"/>
              </a:rPr>
              <a:t>&gt;</a:t>
            </a:r>
          </a:p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99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Schemasprachen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defRPr/>
            </a:pPr>
            <a:r>
              <a:rPr lang="de-DE" sz="2000" dirty="0">
                <a:latin typeface="TheSansOffice" pitchFamily="34" charset="0"/>
              </a:rPr>
              <a:t>Bei Publishing-Prozessen ist die Validierung von Dokumenten ein </a:t>
            </a:r>
            <a:r>
              <a:rPr lang="de-DE" sz="2000" dirty="0" smtClean="0">
                <a:latin typeface="TheSansOffice" pitchFamily="34" charset="0"/>
              </a:rPr>
              <a:t>Freigabekriterium </a:t>
            </a:r>
            <a:r>
              <a:rPr lang="de-DE" sz="2000" dirty="0">
                <a:latin typeface="TheSansOffice" pitchFamily="34" charset="0"/>
              </a:rPr>
              <a:t>für die weitere Abläufe.</a:t>
            </a:r>
          </a:p>
          <a:p>
            <a:pPr algn="l"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defRPr/>
            </a:pPr>
            <a:r>
              <a:rPr lang="de-DE" sz="2000" dirty="0">
                <a:latin typeface="TheSansOffice" pitchFamily="34" charset="0"/>
              </a:rPr>
              <a:t>Hierzu verwendete Schemasprachen sind:</a:t>
            </a:r>
          </a:p>
          <a:p>
            <a:pPr indent="-457200" algn="l">
              <a:buFont typeface="TheSansOffice" pitchFamily="34" charset="0"/>
              <a:buChar char="›"/>
              <a:defRPr/>
            </a:pPr>
            <a:r>
              <a:rPr lang="de-DE" sz="2000" dirty="0">
                <a:latin typeface="TheSansOffice" pitchFamily="34" charset="0"/>
              </a:rPr>
              <a:t>DTD (gerade bei Verlagen anzutreffen, wird aber nicht weiterentwickelt)</a:t>
            </a:r>
          </a:p>
          <a:p>
            <a:pPr indent="-457200" algn="l">
              <a:buFont typeface="TheSansOffice" pitchFamily="34" charset="0"/>
              <a:buChar char="›"/>
              <a:defRPr/>
            </a:pPr>
            <a:r>
              <a:rPr lang="de-DE" sz="2000" dirty="0">
                <a:latin typeface="TheSansOffice" pitchFamily="34" charset="0"/>
              </a:rPr>
              <a:t>XML-Schema (vom W3C herausgegebene Schema-Sprache)</a:t>
            </a:r>
          </a:p>
          <a:p>
            <a:pPr indent="-457200" algn="l">
              <a:buFont typeface="TheSansOffice" pitchFamily="34" charset="0"/>
              <a:buChar char="›"/>
              <a:defRPr/>
            </a:pPr>
            <a:r>
              <a:rPr lang="de-DE" sz="2000" dirty="0" err="1">
                <a:latin typeface="TheSansOffice" pitchFamily="34" charset="0"/>
              </a:rPr>
              <a:t>RelaxNG</a:t>
            </a:r>
            <a:r>
              <a:rPr lang="de-DE" sz="2000" dirty="0">
                <a:latin typeface="TheSansOffice" pitchFamily="34" charset="0"/>
              </a:rPr>
              <a:t> (ISO-zertifizierte Sprache)</a:t>
            </a:r>
          </a:p>
          <a:p>
            <a:pPr algn="l"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defRPr/>
            </a:pPr>
            <a:r>
              <a:rPr lang="de-DE" sz="2000" dirty="0">
                <a:latin typeface="TheSansOffice" pitchFamily="34" charset="0"/>
              </a:rPr>
              <a:t>Diese sogenannten grammatikbasierten Schemasprachen regeln beispielsweise das Auftreten und die Anordnung von Elementen, die Häufigkeit jedes Elementes sowie die Datentypen von Elementen und Attributen.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12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Schematron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 </a:t>
            </a: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in großen Grammatiken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/>
            <a:r>
              <a:rPr lang="de-DE" sz="2000" dirty="0" smtClean="0">
                <a:latin typeface="TheSansOffice" pitchFamily="34" charset="0"/>
              </a:rPr>
              <a:t>Wer </a:t>
            </a:r>
            <a:r>
              <a:rPr lang="de-DE" sz="2000" dirty="0">
                <a:latin typeface="TheSansOffice" pitchFamily="34" charset="0"/>
              </a:rPr>
              <a:t>benutzt </a:t>
            </a:r>
            <a:r>
              <a:rPr lang="de-DE" sz="2000" dirty="0" err="1">
                <a:latin typeface="TheSansOffice" pitchFamily="34" charset="0"/>
              </a:rPr>
              <a:t>Schematron</a:t>
            </a:r>
            <a:r>
              <a:rPr lang="de-DE" sz="2000" dirty="0">
                <a:latin typeface="TheSansOffice" pitchFamily="34" charset="0"/>
              </a:rPr>
              <a:t>?</a:t>
            </a:r>
          </a:p>
          <a:p>
            <a:pPr algn="l"/>
            <a:endParaRPr lang="de-DE" sz="2000" dirty="0">
              <a:latin typeface="TheSansOffice" pitchFamily="34" charset="0"/>
            </a:endParaRPr>
          </a:p>
          <a:p>
            <a:pPr marL="342900" indent="-342900" algn="l" eaLnBrk="1" hangingPunct="1">
              <a:buFont typeface="TheSansOffice" pitchFamily="34" charset="0"/>
              <a:buChar char="›"/>
            </a:pPr>
            <a:r>
              <a:rPr lang="de-DE" sz="2000" dirty="0" err="1">
                <a:latin typeface="TheSansOffice" pitchFamily="34" charset="0"/>
              </a:rPr>
              <a:t>DocBook</a:t>
            </a:r>
            <a:r>
              <a:rPr lang="de-DE" sz="2000" dirty="0">
                <a:latin typeface="TheSansOffice" pitchFamily="34" charset="0"/>
              </a:rPr>
              <a:t>  </a:t>
            </a:r>
          </a:p>
          <a:p>
            <a:pPr marL="342900" indent="-342900" algn="l" eaLnBrk="1" hangingPunct="1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DITA</a:t>
            </a:r>
          </a:p>
          <a:p>
            <a:pPr marL="342900" indent="-342900" algn="l" eaLnBrk="1" hangingPunct="1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TEI</a:t>
            </a:r>
          </a:p>
          <a:p>
            <a:pPr marL="342900" indent="-342900" algn="l" eaLnBrk="1" hangingPunct="1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EPUB</a:t>
            </a:r>
          </a:p>
          <a:p>
            <a:pPr marL="342900" indent="-342900" algn="l" eaLnBrk="1" hangingPunct="1">
              <a:buFont typeface="TheSansOffice" pitchFamily="34" charset="0"/>
              <a:buChar char="›"/>
            </a:pPr>
            <a:r>
              <a:rPr lang="de-DE" sz="2000" dirty="0">
                <a:latin typeface="TheSansOffice" pitchFamily="34" charset="0"/>
              </a:rPr>
              <a:t>…?</a:t>
            </a:r>
          </a:p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8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Schematron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 </a:t>
            </a: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in großen Grammatiken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23853"/>
          <a:stretch>
            <a:fillRect/>
          </a:stretch>
        </p:blipFill>
        <p:spPr bwMode="auto">
          <a:xfrm>
            <a:off x="183456" y="1433736"/>
            <a:ext cx="5939510" cy="519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79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Schematron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 </a:t>
            </a: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in großen Grammatiken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t="21471"/>
          <a:stretch>
            <a:fillRect/>
          </a:stretch>
        </p:blipFill>
        <p:spPr bwMode="auto">
          <a:xfrm>
            <a:off x="199123" y="1651000"/>
            <a:ext cx="7926388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421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Schematron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 </a:t>
            </a: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im Editor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456" y="1793776"/>
            <a:ext cx="9361040" cy="5265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682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Schematron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 </a:t>
            </a: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im Editor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marL="342900" indent="-342900" algn="l">
              <a:buFont typeface="TheSansOffice" pitchFamily="34" charset="0"/>
              <a:buChar char="&gt;"/>
              <a:defRPr/>
            </a:pPr>
            <a:endParaRPr lang="de-DE" sz="2000" dirty="0"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456" y="1865784"/>
            <a:ext cx="9042300" cy="5086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3789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Technische Matrix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844426"/>
              </p:ext>
            </p:extLst>
          </p:nvPr>
        </p:nvGraphicFramePr>
        <p:xfrm>
          <a:off x="255464" y="1289720"/>
          <a:ext cx="8064896" cy="3551444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60240"/>
                <a:gridCol w="1080120"/>
                <a:gridCol w="1368152"/>
                <a:gridCol w="1656184"/>
                <a:gridCol w="1800200"/>
              </a:tblGrid>
              <a:tr h="14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Eigenschaft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DTD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XML-Schema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RELAX NG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TheSansOffice" pitchFamily="34" charset="0"/>
                        </a:rPr>
                        <a:t>Schematron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14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XML Syntax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14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Namensräume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27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einfache und komplexe Datentypen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r>
                        <a:rPr lang="de-DE" sz="1200" baseline="30000">
                          <a:effectLst/>
                          <a:latin typeface="TheSansOffice" pitchFamily="34" charset="0"/>
                        </a:rPr>
                        <a:t>1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14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Attribute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14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Attribute gruppieren</a:t>
                      </a:r>
                      <a:r>
                        <a:rPr lang="de-DE" sz="1200" baseline="30000">
                          <a:effectLst/>
                          <a:latin typeface="TheSansOffice" pitchFamily="34" charset="0"/>
                        </a:rPr>
                        <a:t>2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r>
                        <a:rPr lang="de-DE" sz="1200" baseline="30000">
                          <a:effectLst/>
                          <a:latin typeface="TheSansOffice" pitchFamily="34" charset="0"/>
                        </a:rPr>
                        <a:t>1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27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Optionale oder Pflichtattribute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r>
                        <a:rPr lang="de-DE" sz="1200" baseline="30000">
                          <a:effectLst/>
                          <a:latin typeface="TheSansOffice" pitchFamily="34" charset="0"/>
                        </a:rPr>
                        <a:t>1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14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Werte bei Attributen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P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409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Bedingungen zwischen Elementeninhalten und den dazugehörigen Attributen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409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minimale und maximale Anzahl von vorkommenden Elementen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P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P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27682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30000" dirty="0">
                          <a:effectLst/>
                          <a:latin typeface="TheSansOffice" pitchFamily="34" charset="0"/>
                        </a:rPr>
                        <a:t>1</a:t>
                      </a: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 Kann in </a:t>
                      </a:r>
                      <a:r>
                        <a:rPr lang="de-DE" sz="1200" dirty="0" err="1">
                          <a:effectLst/>
                          <a:latin typeface="TheSansOffice" pitchFamily="34" charset="0"/>
                        </a:rPr>
                        <a:t>Schematron</a:t>
                      </a: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 mit Hilfe von </a:t>
                      </a:r>
                      <a:r>
                        <a:rPr lang="de-DE" sz="1200" dirty="0" err="1">
                          <a:effectLst/>
                          <a:latin typeface="TheSansOffice" pitchFamily="34" charset="0"/>
                        </a:rPr>
                        <a:t>XPath</a:t>
                      </a: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 simuliert werden.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30000" dirty="0">
                          <a:effectLst/>
                          <a:latin typeface="TheSansOffice" pitchFamily="34" charset="0"/>
                        </a:rPr>
                        <a:t>2</a:t>
                      </a: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 Bestimmte Attribute dürfen nur zusammen oder gar nicht auftreten.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54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Technische Matrix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400746"/>
              </p:ext>
            </p:extLst>
          </p:nvPr>
        </p:nvGraphicFramePr>
        <p:xfrm>
          <a:off x="255464" y="1289720"/>
          <a:ext cx="8064896" cy="3671256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376264"/>
                <a:gridCol w="1080120"/>
                <a:gridCol w="1584176"/>
                <a:gridCol w="1440160"/>
                <a:gridCol w="1584176"/>
              </a:tblGrid>
              <a:tr h="144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Eigenschaft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DTD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XML-Schema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RELAX NG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 err="1">
                          <a:effectLst/>
                          <a:latin typeface="TheSansOffice" pitchFamily="34" charset="0"/>
                        </a:rPr>
                        <a:t>Schematron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409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Elemente, die nur unter bestimmten Bedingungen erlaubt sind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P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27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Vererbung, wie bei objektorientierten Sprachen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409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Einschränkungen von Dantentypen. Also eingeschränkte Varianten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P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27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Attributwerte, die Unique sein müssen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2768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Elementinhalte, die Unique sein müssen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4092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Definierte Konstrukte zur Dokumentierung des Quellcodes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N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J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</a:tr>
              <a:tr h="276824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30000" dirty="0">
                          <a:effectLst/>
                          <a:latin typeface="TheSansOffice" pitchFamily="34" charset="0"/>
                        </a:rPr>
                        <a:t>1</a:t>
                      </a: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 Kann in </a:t>
                      </a:r>
                      <a:r>
                        <a:rPr lang="de-DE" sz="1200" dirty="0" err="1">
                          <a:effectLst/>
                          <a:latin typeface="TheSansOffice" pitchFamily="34" charset="0"/>
                        </a:rPr>
                        <a:t>Schematron</a:t>
                      </a: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 mit Hilfe von </a:t>
                      </a:r>
                      <a:r>
                        <a:rPr lang="de-DE" sz="1200" dirty="0" err="1">
                          <a:effectLst/>
                          <a:latin typeface="TheSansOffice" pitchFamily="34" charset="0"/>
                        </a:rPr>
                        <a:t>XPath</a:t>
                      </a: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 simuliert werden.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aseline="30000" dirty="0">
                          <a:effectLst/>
                          <a:latin typeface="TheSansOffice" pitchFamily="34" charset="0"/>
                        </a:rPr>
                        <a:t>2</a:t>
                      </a:r>
                      <a:r>
                        <a:rPr lang="de-DE" sz="1200" dirty="0">
                          <a:effectLst/>
                          <a:latin typeface="TheSansOffice" pitchFamily="34" charset="0"/>
                        </a:rPr>
                        <a:t> Bestimmte Attribute dürfen nur zusammen oder gar nicht auftreten.</a:t>
                      </a:r>
                      <a:endParaRPr lang="de-DE" sz="1200" dirty="0">
                        <a:effectLst/>
                        <a:latin typeface="TheSansOffice" pitchFamily="34" charset="0"/>
                        <a:ea typeface="Calibri"/>
                        <a:cs typeface="Times New Roman"/>
                      </a:endParaRPr>
                    </a:p>
                  </a:txBody>
                  <a:tcPr marL="5997" marR="5997" marT="5997" marB="5997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00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 algn="l"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5400" dirty="0" smtClean="0">
              <a:solidFill>
                <a:srgbClr val="000000"/>
              </a:solidFill>
              <a:latin typeface="TheSansOffice" pitchFamily="34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5400" dirty="0" err="1" smtClean="0">
                <a:solidFill>
                  <a:srgbClr val="000000"/>
                </a:solidFill>
                <a:latin typeface="TheSansOffice" pitchFamily="34" charset="0"/>
              </a:rPr>
              <a:t>Fragen</a:t>
            </a:r>
            <a:r>
              <a:rPr lang="en-US" sz="5400" dirty="0" smtClean="0">
                <a:solidFill>
                  <a:srgbClr val="000000"/>
                </a:solidFill>
                <a:latin typeface="TheSansOffice" pitchFamily="34" charset="0"/>
              </a:rPr>
              <a:t>?</a:t>
            </a:r>
            <a:endParaRPr lang="en-US" sz="5400" dirty="0">
              <a:solidFill>
                <a:srgbClr val="000000"/>
              </a:solidFill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87350" y="4938266"/>
            <a:ext cx="4075113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b="1" dirty="0"/>
              <a:t/>
            </a:r>
            <a:br>
              <a:rPr lang="de-DE" b="1" dirty="0"/>
            </a:br>
            <a:r>
              <a:rPr lang="de-DE" sz="2000" dirty="0" err="1" smtClean="0">
                <a:latin typeface="TheSansOffice" pitchFamily="34" charset="0"/>
              </a:rPr>
              <a:t>Wieblinger</a:t>
            </a:r>
            <a:r>
              <a:rPr lang="de-DE" sz="2000" dirty="0" smtClean="0">
                <a:latin typeface="TheSansOffice" pitchFamily="34" charset="0"/>
              </a:rPr>
              <a:t> Weg 92A</a:t>
            </a:r>
            <a:r>
              <a:rPr lang="de-DE" sz="2000" dirty="0">
                <a:latin typeface="TheSansOffice" pitchFamily="34" charset="0"/>
              </a:rPr>
              <a:t/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 smtClean="0">
                <a:latin typeface="TheSansOffice" pitchFamily="34" charset="0"/>
              </a:rPr>
              <a:t>69123 Heidelberg</a:t>
            </a:r>
            <a:r>
              <a:rPr lang="de-DE" sz="2000" dirty="0">
                <a:latin typeface="TheSansOffice" pitchFamily="34" charset="0"/>
              </a:rPr>
              <a:t/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T: ++49-(0)6221-7391264</a:t>
            </a:r>
            <a:br>
              <a:rPr lang="de-DE" sz="2000" dirty="0">
                <a:latin typeface="TheSansOffice" pitchFamily="34" charset="0"/>
              </a:rPr>
            </a:br>
            <a:r>
              <a:rPr lang="de-DE" sz="2000" dirty="0">
                <a:latin typeface="TheSansOffice" pitchFamily="34" charset="0"/>
              </a:rPr>
              <a:t>F: ++49-(0)6221-7391266</a:t>
            </a:r>
          </a:p>
          <a:p>
            <a:pPr eaLnBrk="0" hangingPunct="0"/>
            <a:r>
              <a:rPr lang="de-DE" sz="2000" dirty="0">
                <a:latin typeface="TheSansOffice" pitchFamily="34" charset="0"/>
              </a:rPr>
              <a:t>E: montero@data2type.de </a:t>
            </a:r>
          </a:p>
        </p:txBody>
      </p:sp>
      <p:pic>
        <p:nvPicPr>
          <p:cNvPr id="11" name="Grafik 7" descr="data2type_Logo_rgb copy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8" y="4674096"/>
            <a:ext cx="2139950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586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Document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 Type </a:t>
            </a: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Definitions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 (</a:t>
            </a: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DTD)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100" dirty="0" err="1" smtClean="0">
                <a:solidFill>
                  <a:srgbClr val="000000"/>
                </a:solidFill>
                <a:latin typeface="TheSansOffice" pitchFamily="34" charset="0"/>
              </a:rPr>
              <a:t>Noch</a:t>
            </a: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heSansOffice" pitchFamily="34" charset="0"/>
              </a:rPr>
              <a:t>aus</a:t>
            </a: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</a:rPr>
              <a:t> SGML </a:t>
            </a:r>
            <a:r>
              <a:rPr lang="en-US" sz="2100" dirty="0" err="1" smtClean="0">
                <a:solidFill>
                  <a:srgbClr val="000000"/>
                </a:solidFill>
                <a:latin typeface="TheSansOffice" pitchFamily="34" charset="0"/>
              </a:rPr>
              <a:t>Zeiten</a:t>
            </a: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heSansOffice" pitchFamily="34" charset="0"/>
              </a:rPr>
              <a:t>stammen</a:t>
            </a: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</a:rPr>
              <a:t> die DTDs. 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 smtClean="0">
              <a:solidFill>
                <a:srgbClr val="000000"/>
              </a:solidFill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</a:rPr>
              <a:t>Sind </a:t>
            </a:r>
            <a:r>
              <a:rPr lang="en-US" sz="2100" dirty="0" err="1" smtClean="0">
                <a:solidFill>
                  <a:srgbClr val="000000"/>
                </a:solidFill>
                <a:latin typeface="TheSansOffice" pitchFamily="34" charset="0"/>
              </a:rPr>
              <a:t>ein</a:t>
            </a: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</a:rPr>
              <a:t> ISO/W3C-Standard.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 smtClean="0">
              <a:solidFill>
                <a:srgbClr val="000000"/>
              </a:solidFill>
              <a:latin typeface="TheSansOffice" pitchFamily="34" charset="0"/>
            </a:endParaRPr>
          </a:p>
          <a:p>
            <a:pPr marL="342900" indent="-342900" algn="l">
              <a:lnSpc>
                <a:spcPct val="95000"/>
              </a:lnSpc>
              <a:spcBef>
                <a:spcPct val="0"/>
              </a:spcBef>
              <a:buFontTx/>
              <a:buChar char="›"/>
            </a:pP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</a:rPr>
              <a:t>W3C </a:t>
            </a:r>
            <a:r>
              <a:rPr lang="en-US" sz="2100" dirty="0" err="1" smtClean="0">
                <a:solidFill>
                  <a:srgbClr val="000000"/>
                </a:solidFill>
                <a:latin typeface="TheSansOffice" pitchFamily="34" charset="0"/>
              </a:rPr>
              <a:t>innerhalb</a:t>
            </a: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</a:rPr>
              <a:t> der XML-Recommendation </a:t>
            </a: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  <a:hlinkClick r:id="rId2"/>
              </a:rPr>
              <a:t>http</a:t>
            </a:r>
            <a:r>
              <a:rPr lang="en-US" sz="2100" dirty="0">
                <a:solidFill>
                  <a:srgbClr val="000000"/>
                </a:solidFill>
                <a:latin typeface="TheSansOffice" pitchFamily="34" charset="0"/>
                <a:hlinkClick r:id="rId2"/>
              </a:rPr>
              <a:t>://</a:t>
            </a: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  <a:hlinkClick r:id="rId2"/>
              </a:rPr>
              <a:t>www.w3.org/TR/2000/REC-xml-20001006</a:t>
            </a:r>
            <a:endParaRPr lang="en-US" sz="2100" dirty="0" smtClean="0">
              <a:solidFill>
                <a:srgbClr val="000000"/>
              </a:solidFill>
              <a:latin typeface="TheSansOffice" pitchFamily="34" charset="0"/>
            </a:endParaRPr>
          </a:p>
          <a:p>
            <a:pPr marL="342900" indent="-342900" algn="l">
              <a:lnSpc>
                <a:spcPct val="95000"/>
              </a:lnSpc>
              <a:spcBef>
                <a:spcPct val="0"/>
              </a:spcBef>
              <a:buFontTx/>
              <a:buChar char="›"/>
            </a:pPr>
            <a:r>
              <a:rPr lang="de-DE" sz="2100" dirty="0" err="1">
                <a:solidFill>
                  <a:srgbClr val="000000"/>
                </a:solidFill>
                <a:latin typeface="TheSansOffice" pitchFamily="34" charset="0"/>
              </a:rPr>
              <a:t>Document</a:t>
            </a:r>
            <a:r>
              <a:rPr lang="de-DE" sz="2100" dirty="0">
                <a:solidFill>
                  <a:srgbClr val="000000"/>
                </a:solidFill>
                <a:latin typeface="TheSansOffice" pitchFamily="34" charset="0"/>
              </a:rPr>
              <a:t> Schema Definition </a:t>
            </a:r>
            <a:r>
              <a:rPr lang="de-DE" sz="2100" dirty="0" err="1">
                <a:solidFill>
                  <a:srgbClr val="000000"/>
                </a:solidFill>
                <a:latin typeface="TheSansOffice" pitchFamily="34" charset="0"/>
              </a:rPr>
              <a:t>Languages</a:t>
            </a:r>
            <a:r>
              <a:rPr lang="de-DE" sz="2100" dirty="0">
                <a:solidFill>
                  <a:srgbClr val="000000"/>
                </a:solidFill>
                <a:latin typeface="TheSansOffice" pitchFamily="34" charset="0"/>
              </a:rPr>
              <a:t> (DSDL) Part 9</a:t>
            </a:r>
            <a:br>
              <a:rPr lang="de-DE" sz="2100" dirty="0">
                <a:solidFill>
                  <a:srgbClr val="000000"/>
                </a:solidFill>
                <a:latin typeface="TheSansOffice" pitchFamily="34" charset="0"/>
              </a:rPr>
            </a:br>
            <a:r>
              <a:rPr lang="de-DE" sz="2400" dirty="0" smtClean="0">
                <a:latin typeface="TheSansOffice" pitchFamily="34" charset="0"/>
                <a:hlinkClick r:id="rId3"/>
              </a:rPr>
              <a:t>http://www.iso.org/iso/iso_catalogue/catalogue_tc/catalogue_detail.htm?csnumber=41009</a:t>
            </a:r>
            <a:endParaRPr lang="de-DE" sz="2400" dirty="0" smtClean="0">
              <a:latin typeface="TheSansOffice" pitchFamily="34" charset="0"/>
            </a:endParaRPr>
          </a:p>
          <a:p>
            <a:pPr marL="342900" indent="-342900" algn="l">
              <a:lnSpc>
                <a:spcPct val="95000"/>
              </a:lnSpc>
              <a:spcBef>
                <a:spcPct val="0"/>
              </a:spcBef>
              <a:buFont typeface="Arial" pitchFamily="34" charset="0"/>
              <a:buChar char="•"/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100" dirty="0" err="1" smtClean="0">
                <a:solidFill>
                  <a:srgbClr val="000000"/>
                </a:solidFill>
                <a:latin typeface="TheSansOffice" pitchFamily="34" charset="0"/>
              </a:rPr>
              <a:t>Werden</a:t>
            </a: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heSansOffice" pitchFamily="34" charset="0"/>
              </a:rPr>
              <a:t>bedingt</a:t>
            </a: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</a:rPr>
              <a:t> </a:t>
            </a:r>
            <a:r>
              <a:rPr lang="en-US" sz="2100" dirty="0" err="1" smtClean="0">
                <a:solidFill>
                  <a:srgbClr val="000000"/>
                </a:solidFill>
                <a:latin typeface="TheSansOffice" pitchFamily="34" charset="0"/>
              </a:rPr>
              <a:t>weiterentwickelt</a:t>
            </a:r>
            <a:r>
              <a:rPr lang="en-US" sz="2100" dirty="0" smtClean="0">
                <a:solidFill>
                  <a:srgbClr val="000000"/>
                </a:solidFill>
                <a:latin typeface="TheSansOffice" pitchFamily="34" charset="0"/>
              </a:rPr>
              <a:t>.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3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Document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 Type </a:t>
            </a: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Definitions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 (</a:t>
            </a: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DTD)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80000"/>
              </a:lnSpc>
            </a:pPr>
            <a:r>
              <a:rPr lang="en-US" sz="2100" dirty="0" err="1">
                <a:solidFill>
                  <a:srgbClr val="000000"/>
                </a:solidFill>
                <a:latin typeface="TheSansOffice" pitchFamily="34" charset="0"/>
              </a:rPr>
              <a:t>Nachprüfbar</a:t>
            </a:r>
            <a:r>
              <a:rPr lang="en-US" sz="2100" dirty="0">
                <a:solidFill>
                  <a:srgbClr val="000000"/>
                </a:solidFill>
                <a:latin typeface="TheSansOffice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heSansOffice" pitchFamily="34" charset="0"/>
              </a:rPr>
              <a:t>mittels</a:t>
            </a:r>
            <a:r>
              <a:rPr lang="en-US" sz="2100" dirty="0">
                <a:solidFill>
                  <a:srgbClr val="000000"/>
                </a:solidFill>
                <a:latin typeface="TheSansOffice" pitchFamily="34" charset="0"/>
              </a:rPr>
              <a:t> Parser, der in den XML-</a:t>
            </a:r>
            <a:r>
              <a:rPr lang="en-US" sz="2100" dirty="0" err="1">
                <a:solidFill>
                  <a:srgbClr val="000000"/>
                </a:solidFill>
                <a:latin typeface="TheSansOffice" pitchFamily="34" charset="0"/>
              </a:rPr>
              <a:t>Editoren</a:t>
            </a:r>
            <a:r>
              <a:rPr lang="en-US" sz="2100" dirty="0">
                <a:solidFill>
                  <a:srgbClr val="000000"/>
                </a:solidFill>
                <a:latin typeface="TheSansOffice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heSansOffice" pitchFamily="34" charset="0"/>
              </a:rPr>
              <a:t>integriert</a:t>
            </a:r>
            <a:r>
              <a:rPr lang="en-US" sz="2100" dirty="0">
                <a:solidFill>
                  <a:srgbClr val="000000"/>
                </a:solidFill>
                <a:latin typeface="TheSansOffice" pitchFamily="34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TheSansOffice" pitchFamily="34" charset="0"/>
              </a:rPr>
              <a:t>ist</a:t>
            </a:r>
            <a:r>
              <a:rPr lang="en-US" sz="2100" dirty="0">
                <a:solidFill>
                  <a:srgbClr val="000000"/>
                </a:solidFill>
                <a:latin typeface="TheSansOffice" pitchFamily="34" charset="0"/>
              </a:rPr>
              <a:t>.</a:t>
            </a:r>
          </a:p>
          <a:p>
            <a:pPr algn="l">
              <a:lnSpc>
                <a:spcPct val="80000"/>
              </a:lnSpc>
            </a:pPr>
            <a:r>
              <a:rPr lang="en-US" sz="2100" dirty="0" err="1">
                <a:solidFill>
                  <a:srgbClr val="000000"/>
                </a:solidFill>
                <a:latin typeface="TheSansOffice" pitchFamily="34" charset="0"/>
              </a:rPr>
              <a:t>Eine</a:t>
            </a:r>
            <a:r>
              <a:rPr lang="en-US" sz="2100" dirty="0">
                <a:solidFill>
                  <a:srgbClr val="000000"/>
                </a:solidFill>
                <a:latin typeface="TheSansOffice" pitchFamily="34" charset="0"/>
              </a:rPr>
              <a:t> DTD </a:t>
            </a:r>
            <a:r>
              <a:rPr lang="en-US" sz="2100" dirty="0" err="1">
                <a:solidFill>
                  <a:srgbClr val="000000"/>
                </a:solidFill>
                <a:latin typeface="TheSansOffice" pitchFamily="34" charset="0"/>
              </a:rPr>
              <a:t>beschreibt</a:t>
            </a:r>
            <a:r>
              <a:rPr lang="en-US" sz="2100" dirty="0">
                <a:solidFill>
                  <a:srgbClr val="000000"/>
                </a:solidFill>
                <a:latin typeface="TheSansOffice" pitchFamily="34" charset="0"/>
              </a:rPr>
              <a:t>:</a:t>
            </a:r>
          </a:p>
          <a:p>
            <a:pPr marL="342900" indent="-342900" algn="l">
              <a:lnSpc>
                <a:spcPct val="80000"/>
              </a:lnSpc>
              <a:buFont typeface="Arial" pitchFamily="34" charset="0"/>
              <a:buChar char="›"/>
            </a:pPr>
            <a:r>
              <a:rPr lang="de-DE" sz="2100" dirty="0">
                <a:solidFill>
                  <a:srgbClr val="000000"/>
                </a:solidFill>
                <a:latin typeface="TheSansOffice" pitchFamily="34" charset="0"/>
              </a:rPr>
              <a:t>welche Elemente es gibt</a:t>
            </a:r>
          </a:p>
          <a:p>
            <a:pPr marL="342900" indent="-342900" algn="l">
              <a:lnSpc>
                <a:spcPct val="80000"/>
              </a:lnSpc>
              <a:buFont typeface="Arial" pitchFamily="34" charset="0"/>
              <a:buChar char="›"/>
            </a:pPr>
            <a:r>
              <a:rPr lang="de-DE" sz="2100" dirty="0">
                <a:solidFill>
                  <a:srgbClr val="000000"/>
                </a:solidFill>
                <a:latin typeface="TheSansOffice" pitchFamily="34" charset="0"/>
              </a:rPr>
              <a:t>welche Elemente optional sind und welche nicht</a:t>
            </a:r>
          </a:p>
          <a:p>
            <a:pPr marL="342900" indent="-342900" algn="l">
              <a:lnSpc>
                <a:spcPct val="80000"/>
              </a:lnSpc>
              <a:buFont typeface="Arial" pitchFamily="34" charset="0"/>
              <a:buChar char="›"/>
            </a:pPr>
            <a:r>
              <a:rPr lang="de-DE" sz="2100" dirty="0">
                <a:solidFill>
                  <a:srgbClr val="000000"/>
                </a:solidFill>
                <a:latin typeface="TheSansOffice" pitchFamily="34" charset="0"/>
              </a:rPr>
              <a:t>die Reihenfolge der Elemente</a:t>
            </a:r>
          </a:p>
          <a:p>
            <a:pPr marL="342900" indent="-342900" algn="l">
              <a:lnSpc>
                <a:spcPct val="80000"/>
              </a:lnSpc>
              <a:buFont typeface="Arial" pitchFamily="34" charset="0"/>
              <a:buChar char="›"/>
            </a:pPr>
            <a:r>
              <a:rPr lang="de-DE" sz="2100" dirty="0">
                <a:solidFill>
                  <a:srgbClr val="000000"/>
                </a:solidFill>
                <a:latin typeface="TheSansOffice" pitchFamily="34" charset="0"/>
              </a:rPr>
              <a:t>die Häufigkeit der Elemente</a:t>
            </a:r>
          </a:p>
          <a:p>
            <a:pPr marL="342900" indent="-342900" algn="l">
              <a:lnSpc>
                <a:spcPct val="80000"/>
              </a:lnSpc>
              <a:buFont typeface="Arial" pitchFamily="34" charset="0"/>
              <a:buChar char="›"/>
            </a:pPr>
            <a:r>
              <a:rPr lang="de-DE" sz="2100" dirty="0">
                <a:solidFill>
                  <a:srgbClr val="000000"/>
                </a:solidFill>
                <a:latin typeface="TheSansOffice" pitchFamily="34" charset="0"/>
              </a:rPr>
              <a:t>die Attribute, welche die Elemente besitzen</a:t>
            </a:r>
          </a:p>
          <a:p>
            <a:pPr marL="342900" indent="-342900" algn="l">
              <a:lnSpc>
                <a:spcPct val="80000"/>
              </a:lnSpc>
              <a:buFont typeface="Arial" pitchFamily="34" charset="0"/>
              <a:buChar char="›"/>
            </a:pPr>
            <a:r>
              <a:rPr lang="en-US" sz="2100" dirty="0">
                <a:solidFill>
                  <a:srgbClr val="000000"/>
                </a:solidFill>
                <a:latin typeface="TheSansOffice" pitchFamily="34" charset="0"/>
              </a:rPr>
              <a:t>…</a:t>
            </a:r>
            <a:endParaRPr lang="en-US" alt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TheSansOffice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Document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 Type </a:t>
            </a:r>
            <a:r>
              <a:rPr lang="de-DE" sz="3600" dirty="0" err="1">
                <a:solidFill>
                  <a:srgbClr val="666666"/>
                </a:solidFill>
                <a:latin typeface="TheSansOffice" pitchFamily="34" charset="0"/>
              </a:rPr>
              <a:t>Definitions</a:t>
            </a:r>
            <a:r>
              <a:rPr lang="de-DE" sz="3600" dirty="0">
                <a:solidFill>
                  <a:srgbClr val="666666"/>
                </a:solidFill>
                <a:latin typeface="TheSansOffice" pitchFamily="34" charset="0"/>
              </a:rPr>
              <a:t> (</a:t>
            </a: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DTD)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3675" y="1751013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80000"/>
              </a:lnSpc>
            </a:pPr>
            <a:r>
              <a:rPr lang="de-DE" sz="2100" dirty="0" smtClean="0">
                <a:solidFill>
                  <a:srgbClr val="000000"/>
                </a:solidFill>
                <a:latin typeface="TheSansOffice" pitchFamily="34" charset="0"/>
              </a:rPr>
              <a:t>Verbreitung der DTDs</a:t>
            </a:r>
          </a:p>
          <a:p>
            <a:pPr algn="l">
              <a:lnSpc>
                <a:spcPct val="80000"/>
              </a:lnSpc>
            </a:pPr>
            <a:endParaRPr lang="de-DE" alt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marL="342900" indent="-342900" algn="l">
              <a:lnSpc>
                <a:spcPct val="80000"/>
              </a:lnSpc>
              <a:buFont typeface="TheSansOffice" pitchFamily="34" charset="0"/>
              <a:buChar char="›"/>
            </a:pPr>
            <a:r>
              <a:rPr lang="de-DE" altLang="en-US" sz="2100" dirty="0" smtClean="0">
                <a:solidFill>
                  <a:srgbClr val="000000"/>
                </a:solidFill>
                <a:latin typeface="TheSansOffice" pitchFamily="34" charset="0"/>
              </a:rPr>
              <a:t>Oft anzutreffen bei Verlagen und z.T. auch in der Technischen Dokumentation.</a:t>
            </a:r>
          </a:p>
          <a:p>
            <a:pPr marL="342900" indent="-342900" algn="l">
              <a:lnSpc>
                <a:spcPct val="80000"/>
              </a:lnSpc>
              <a:buFont typeface="TheSansOffice" pitchFamily="34" charset="0"/>
              <a:buChar char="›"/>
            </a:pPr>
            <a:r>
              <a:rPr lang="de-DE" altLang="en-US" sz="2100" dirty="0" smtClean="0">
                <a:solidFill>
                  <a:srgbClr val="000000"/>
                </a:solidFill>
                <a:latin typeface="TheSansOffice" pitchFamily="34" charset="0"/>
              </a:rPr>
              <a:t>Im Bereich Softwareentwicklung und Datenbanken nahezu unbekannt.</a:t>
            </a:r>
            <a:endParaRPr lang="en-US" altLang="en-US" sz="2100" dirty="0">
              <a:solidFill>
                <a:srgbClr val="000000"/>
              </a:solidFill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61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500" y="600075"/>
            <a:ext cx="8593138" cy="987425"/>
          </a:xfrm>
        </p:spPr>
        <p:txBody>
          <a:bodyPr lIns="0" tIns="0" rIns="0" bIns="0" anchor="t"/>
          <a:lstStyle/>
          <a:p>
            <a:pPr algn="l">
              <a:lnSpc>
                <a:spcPct val="95000"/>
              </a:lnSpc>
            </a:pPr>
            <a:r>
              <a:rPr lang="de-DE" sz="3600" dirty="0" smtClean="0">
                <a:solidFill>
                  <a:srgbClr val="666666"/>
                </a:solidFill>
                <a:latin typeface="TheSansOffice" pitchFamily="34" charset="0"/>
              </a:rPr>
              <a:t>Beispiel XML mit DTD-Aufruf</a:t>
            </a:r>
            <a:endParaRPr lang="en-US" sz="3600" dirty="0">
              <a:solidFill>
                <a:srgbClr val="666666"/>
              </a:solidFill>
              <a:latin typeface="TheSansOffice" pitchFamily="34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07168" y="1793776"/>
            <a:ext cx="9745663" cy="5213350"/>
          </a:xfrm>
        </p:spPr>
        <p:txBody>
          <a:bodyPr lIns="0" tIns="0" rIns="0" bIns="0"/>
          <a:lstStyle/>
          <a:p>
            <a:pPr>
              <a:buFontTx/>
              <a:buAutoNum type="arabicPeriod"/>
              <a:defRPr/>
            </a:pPr>
            <a:endParaRPr lang="de-DE" sz="2000" dirty="0">
              <a:latin typeface="TheSansOffice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7210425"/>
            <a:ext cx="10064750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0325" y="7213600"/>
            <a:ext cx="3651523" cy="190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Manuel Montero Pineda </a:t>
            </a:r>
            <a:r>
              <a:rPr lang="de-DE" sz="1300" b="1" i="1" dirty="0" smtClean="0">
                <a:solidFill>
                  <a:srgbClr val="FFFFFF"/>
                </a:solidFill>
                <a:latin typeface="Arial" charset="0"/>
              </a:rPr>
              <a:t>‒ </a:t>
            </a:r>
            <a:r>
              <a:rPr lang="en-US" sz="1300" b="1" i="1" dirty="0" smtClean="0">
                <a:solidFill>
                  <a:srgbClr val="FFFFFF"/>
                </a:solidFill>
                <a:latin typeface="Arial" charset="0"/>
              </a:rPr>
              <a:t>data2type GmbH</a:t>
            </a:r>
            <a:endParaRPr lang="en-US" sz="1300" b="1" i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863" y="95250"/>
            <a:ext cx="1601787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209" y="95250"/>
            <a:ext cx="1899442" cy="47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2" y="1361728"/>
            <a:ext cx="6737214" cy="5071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15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1971</Words>
  <Application>Microsoft Office PowerPoint</Application>
  <PresentationFormat>Benutzerdefiniert</PresentationFormat>
  <Paragraphs>533</Paragraphs>
  <Slides>57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57</vt:i4>
      </vt:variant>
    </vt:vector>
  </HeadingPairs>
  <TitlesOfParts>
    <vt:vector size="58" baseType="lpstr">
      <vt:lpstr>Default Design</vt:lpstr>
      <vt:lpstr>Gültige Dokumente = korrekte Dokumente?  </vt:lpstr>
      <vt:lpstr>Zur Person:</vt:lpstr>
      <vt:lpstr>Stufen der Validierung von XML-Dokumenten</vt:lpstr>
      <vt:lpstr>Wohlgeformtheit</vt:lpstr>
      <vt:lpstr>Schemasprachen</vt:lpstr>
      <vt:lpstr>Document Type Definitions (DTD)</vt:lpstr>
      <vt:lpstr>Document Type Definitions (DTD)</vt:lpstr>
      <vt:lpstr>Document Type Definitions (DTD)</vt:lpstr>
      <vt:lpstr>Beispiel XML mit DTD-Aufruf</vt:lpstr>
      <vt:lpstr>DTD-Beispiel</vt:lpstr>
      <vt:lpstr>Probleme bei DTDs</vt:lpstr>
      <vt:lpstr>Vorteile von DTDs</vt:lpstr>
      <vt:lpstr>XML Schema</vt:lpstr>
      <vt:lpstr>Beispiel XML mit XML-Schema-Aufruf</vt:lpstr>
      <vt:lpstr>XML-Schema-Beispiel</vt:lpstr>
      <vt:lpstr>Einfache Datentypen bei XML-Schema </vt:lpstr>
      <vt:lpstr>Einfache Datentypen bei XML-Schema </vt:lpstr>
      <vt:lpstr>Einfache Datentypen bei XML-Schema </vt:lpstr>
      <vt:lpstr>Einfache Datentypen bei XML-Schema </vt:lpstr>
      <vt:lpstr>Einfache Datentypen bei XML-Schema </vt:lpstr>
      <vt:lpstr>Wertebereiche </vt:lpstr>
      <vt:lpstr>Reguläre Ausdrücke </vt:lpstr>
      <vt:lpstr>Dokumentation</vt:lpstr>
      <vt:lpstr>Beispiel eine Dokumentation</vt:lpstr>
      <vt:lpstr>Vorteile von XML-Schema gegenüber DTDs </vt:lpstr>
      <vt:lpstr>Vorteile von XML-Schema gegenüber DTDs </vt:lpstr>
      <vt:lpstr>Nachteile von XML-Schema gegenüber DTDs </vt:lpstr>
      <vt:lpstr>RELAX NG </vt:lpstr>
      <vt:lpstr>Beispiel XML mit RELAX NG-Schema-Aufruf</vt:lpstr>
      <vt:lpstr>Relax NG-Schema-Beispiel XML-Syntax</vt:lpstr>
      <vt:lpstr>Relax NG-Schema Kompakt-Syntax</vt:lpstr>
      <vt:lpstr>Vorteile von Relax NG gegenüber XML-Schema </vt:lpstr>
      <vt:lpstr>Nachteile von Relax NG gegenüber XML-Schema </vt:lpstr>
      <vt:lpstr>Kurzmatrix für Schemasprachen </vt:lpstr>
      <vt:lpstr>Schematron </vt:lpstr>
      <vt:lpstr>Kohärenzprüfung</vt:lpstr>
      <vt:lpstr>Kohärenzprüfung</vt:lpstr>
      <vt:lpstr>Kohärenzprüfung</vt:lpstr>
      <vt:lpstr>Was ist möglich bei der Kohärenz-Prüfung?</vt:lpstr>
      <vt:lpstr>Was ist möglich bei der Kohärenzprüfung?</vt:lpstr>
      <vt:lpstr>Beispiel für ein Schematronschema</vt:lpstr>
      <vt:lpstr>Einsatzszenario für Schematron</vt:lpstr>
      <vt:lpstr>Einsatzszenario für Schematron</vt:lpstr>
      <vt:lpstr>Einsatzszenario für Schematron</vt:lpstr>
      <vt:lpstr>Wie nutzt man Schematron</vt:lpstr>
      <vt:lpstr>Wie nutzt man Schematron</vt:lpstr>
      <vt:lpstr>Publishingbeispiele Fußnoten</vt:lpstr>
      <vt:lpstr>Publishingbeispiele PIs</vt:lpstr>
      <vt:lpstr>Publishingbeispiele verschachtelte Listen</vt:lpstr>
      <vt:lpstr>Schematron in großen Grammatiken</vt:lpstr>
      <vt:lpstr>Schematron in großen Grammatiken</vt:lpstr>
      <vt:lpstr>Schematron in großen Grammatiken</vt:lpstr>
      <vt:lpstr>Schematron im Editor</vt:lpstr>
      <vt:lpstr>Schematron im Editor</vt:lpstr>
      <vt:lpstr>Technische Matrix</vt:lpstr>
      <vt:lpstr>Technische Matrix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d2t</cp:lastModifiedBy>
  <cp:revision>71</cp:revision>
  <dcterms:created xsi:type="dcterms:W3CDTF">2004-05-06T09:28:21Z</dcterms:created>
  <dcterms:modified xsi:type="dcterms:W3CDTF">2012-05-24T08:31:01Z</dcterms:modified>
</cp:coreProperties>
</file>